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7" r:id="rId5"/>
    <p:sldId id="278" r:id="rId6"/>
    <p:sldId id="262" r:id="rId7"/>
    <p:sldId id="276" r:id="rId8"/>
    <p:sldId id="264" r:id="rId9"/>
    <p:sldId id="265" r:id="rId10"/>
    <p:sldId id="275" r:id="rId11"/>
    <p:sldId id="267" r:id="rId12"/>
    <p:sldId id="268" r:id="rId13"/>
    <p:sldId id="269" r:id="rId14"/>
    <p:sldId id="270" r:id="rId15"/>
    <p:sldId id="279" r:id="rId16"/>
    <p:sldId id="272" r:id="rId17"/>
    <p:sldId id="273" r:id="rId18"/>
    <p:sldId id="274" r:id="rId19"/>
  </p:sldIdLst>
  <p:sldSz cx="18288000" cy="10287000"/>
  <p:notesSz cx="6858000" cy="9144000"/>
  <p:embeddedFontLst>
    <p:embeddedFont>
      <p:font typeface="Arimo" panose="020B0604020202020204" charset="0"/>
      <p:regular r:id="rId21"/>
    </p:embeddedFont>
    <p:embeddedFont>
      <p:font typeface="Arimo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2AD0F6-70D1-4BB1-8A3C-06C1FC288DF5}">
          <p14:sldIdLst>
            <p14:sldId id="256"/>
            <p14:sldId id="257"/>
            <p14:sldId id="258"/>
            <p14:sldId id="277"/>
            <p14:sldId id="278"/>
            <p14:sldId id="262"/>
            <p14:sldId id="276"/>
            <p14:sldId id="264"/>
            <p14:sldId id="265"/>
          </p14:sldIdLst>
        </p14:section>
        <p14:section name="Untitled Section" id="{92D1C09E-BD70-4C2E-B7A8-113C1AB7692C}">
          <p14:sldIdLst>
            <p14:sldId id="275"/>
            <p14:sldId id="267"/>
            <p14:sldId id="268"/>
            <p14:sldId id="269"/>
            <p14:sldId id="270"/>
            <p14:sldId id="279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72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Open on the two facts that matter: 1987, and what comes next.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Founded 1987, incorporated 1998, led by Sanjeev Ratra. One accountable partner across the lifecycle of a space.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Scale slide. Let the numbers sit for a beat.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Every engagement draws on the same four capabilities. This is the core of what we sell.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Six categories, and the brands we deploy in each.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Principal partners. Drop the official logos into the reserved cells.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Three kinds of space. Pick the one that matches the room you're standing in.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Named organizations from the late 2010s onward. Verified from our own journey record.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Six reasons. The through-line is accountability.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part most integrators skip. Installation day is the beginning, not the deliverable.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Six branches, one Singapore office, HQ in Okhla with the Experience Centre.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Let the quote sit. Don't read it out loud.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Close on the invitation and the address. Hand over a card.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212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3212">
    <p:pu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jpe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jpe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svg"/><Relationship Id="rId28" Type="http://schemas.openxmlformats.org/officeDocument/2006/relationships/image" Target="../media/image2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>
            <a:off x="11277600" y="0"/>
            <a:ext cx="7010400" cy="1028700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4" name="AutoShape 4"/>
          <p:cNvSpPr/>
          <p:nvPr/>
        </p:nvSpPr>
        <p:spPr>
          <a:xfrm>
            <a:off x="11277600" y="0"/>
            <a:ext cx="7010400" cy="10287000"/>
          </a:xfrm>
          <a:prstGeom prst="rect">
            <a:avLst/>
          </a:prstGeom>
          <a:solidFill>
            <a:srgbClr val="E8EEF4"/>
          </a:solidFill>
          <a:ln w="9525" cap="sq">
            <a:solidFill>
              <a:srgbClr val="0A2540"/>
            </a:solidFill>
            <a:prstDash val="solid"/>
            <a:miter/>
          </a:ln>
        </p:spPr>
      </p:sp>
      <p:sp>
        <p:nvSpPr>
          <p:cNvPr id="5" name="TextBox 5"/>
          <p:cNvSpPr txBox="1"/>
          <p:nvPr/>
        </p:nvSpPr>
        <p:spPr>
          <a:xfrm>
            <a:off x="11934063" y="4914900"/>
            <a:ext cx="56974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Boardroom / command centre — dark tone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277600" y="0"/>
            <a:ext cx="7010400" cy="10287000"/>
            <a:chOff x="0" y="0"/>
            <a:chExt cx="93472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47200" cy="13716000"/>
            </a:xfrm>
            <a:custGeom>
              <a:avLst/>
              <a:gdLst/>
              <a:ahLst/>
              <a:cxnLst/>
              <a:rect l="l" t="t" r="r" b="b"/>
              <a:pathLst>
                <a:path w="9347200" h="13716000">
                  <a:moveTo>
                    <a:pt x="0" y="0"/>
                  </a:moveTo>
                  <a:lnTo>
                    <a:pt x="9347200" y="0"/>
                  </a:lnTo>
                  <a:lnTo>
                    <a:pt x="93472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8" name="AutoShape 8"/>
          <p:cNvSpPr/>
          <p:nvPr/>
        </p:nvSpPr>
        <p:spPr>
          <a:xfrm>
            <a:off x="11277600" y="0"/>
            <a:ext cx="28575" cy="10287000"/>
          </a:xfrm>
          <a:prstGeom prst="rect">
            <a:avLst/>
          </a:prstGeom>
          <a:solidFill>
            <a:srgbClr val="E8232A"/>
          </a:solidFill>
        </p:spPr>
      </p:sp>
      <p:grpSp>
        <p:nvGrpSpPr>
          <p:cNvPr id="9" name="Group 9"/>
          <p:cNvGrpSpPr/>
          <p:nvPr/>
        </p:nvGrpSpPr>
        <p:grpSpPr>
          <a:xfrm>
            <a:off x="1143000" y="914400"/>
            <a:ext cx="2125514" cy="1047750"/>
            <a:chOff x="0" y="0"/>
            <a:chExt cx="2473325" cy="12192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73325" cy="1219200"/>
            </a:xfrm>
            <a:custGeom>
              <a:avLst/>
              <a:gdLst/>
              <a:ahLst/>
              <a:cxnLst/>
              <a:rect l="l" t="t" r="r" b="b"/>
              <a:pathLst>
                <a:path w="2473325" h="1219200">
                  <a:moveTo>
                    <a:pt x="0" y="0"/>
                  </a:moveTo>
                  <a:lnTo>
                    <a:pt x="2473325" y="0"/>
                  </a:lnTo>
                  <a:lnTo>
                    <a:pt x="2473325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621" b="-17621"/>
              </a:stretch>
            </a:blipFill>
          </p:spPr>
        </p:sp>
      </p:grpSp>
      <p:sp>
        <p:nvSpPr>
          <p:cNvPr id="11" name="AutoShape 11"/>
          <p:cNvSpPr/>
          <p:nvPr/>
        </p:nvSpPr>
        <p:spPr>
          <a:xfrm>
            <a:off x="1143000" y="7658100"/>
            <a:ext cx="9144000" cy="9525"/>
          </a:xfrm>
          <a:prstGeom prst="rect">
            <a:avLst/>
          </a:prstGeom>
          <a:solidFill>
            <a:srgbClr val="0A2540"/>
          </a:solidFill>
        </p:spPr>
      </p:sp>
      <p:grpSp>
        <p:nvGrpSpPr>
          <p:cNvPr id="12" name="Group 12"/>
          <p:cNvGrpSpPr/>
          <p:nvPr/>
        </p:nvGrpSpPr>
        <p:grpSpPr>
          <a:xfrm>
            <a:off x="9525000" y="0"/>
            <a:ext cx="8933376" cy="10287000"/>
            <a:chOff x="0" y="0"/>
            <a:chExt cx="1384014" cy="15937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84014" cy="1593725"/>
            </a:xfrm>
            <a:custGeom>
              <a:avLst/>
              <a:gdLst/>
              <a:ahLst/>
              <a:cxnLst/>
              <a:rect l="l" t="t" r="r" b="b"/>
              <a:pathLst>
                <a:path w="1384014" h="1593725">
                  <a:moveTo>
                    <a:pt x="0" y="0"/>
                  </a:moveTo>
                  <a:lnTo>
                    <a:pt x="1384014" y="0"/>
                  </a:lnTo>
                  <a:lnTo>
                    <a:pt x="1384014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5"/>
              <a:stretch>
                <a:fillRect t="-596" b="-596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143000" y="2438400"/>
            <a:ext cx="3373785" cy="350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spc="507">
                <a:solidFill>
                  <a:srgbClr val="060707"/>
                </a:solidFill>
                <a:latin typeface="Arimo Bold"/>
                <a:ea typeface="Arimo Bold"/>
                <a:cs typeface="Arimo Bold"/>
                <a:sym typeface="Arimo Bold"/>
              </a:rPr>
              <a:t>COMPANY PROFILE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3000" y="3314700"/>
            <a:ext cx="9144000" cy="236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26"/>
              </a:lnSpc>
            </a:pPr>
            <a:r>
              <a:rPr lang="en-US" sz="6300" b="1" spc="-220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Trusted Since 1987.</a:t>
            </a:r>
          </a:p>
          <a:p>
            <a:pPr algn="l">
              <a:lnSpc>
                <a:spcPts val="6426"/>
              </a:lnSpc>
            </a:pPr>
            <a:r>
              <a:rPr lang="en-US" sz="6300" b="1" spc="-220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Engineered for</a:t>
            </a:r>
          </a:p>
          <a:p>
            <a:pPr algn="l">
              <a:lnSpc>
                <a:spcPts val="6426"/>
              </a:lnSpc>
            </a:pPr>
            <a:r>
              <a:rPr lang="en-US" sz="6300" b="1" spc="-220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What's Next.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3000" y="5943790"/>
            <a:ext cx="8382000" cy="1512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2400" dirty="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Enterprise Audio Visual integration, collaboration and automation — designed, installed and supported as one system.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3000" y="7877175"/>
            <a:ext cx="304800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B63E5"/>
                </a:solidFill>
                <a:latin typeface="Arimo Bold"/>
                <a:ea typeface="Arimo Bold"/>
                <a:cs typeface="Arimo Bold"/>
                <a:sym typeface="Arimo Bold"/>
              </a:rPr>
              <a:t>39+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43000" y="8743950"/>
            <a:ext cx="304800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spc="187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YEARS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191000" y="7877175"/>
            <a:ext cx="304800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B63E5"/>
                </a:solidFill>
                <a:latin typeface="Arimo Bold"/>
                <a:ea typeface="Arimo Bold"/>
                <a:cs typeface="Arimo Bold"/>
                <a:sym typeface="Arimo Bold"/>
              </a:rPr>
              <a:t>19,000+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91000" y="8743950"/>
            <a:ext cx="304800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spc="187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CLIENTS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39000" y="7877175"/>
            <a:ext cx="304800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B63E5"/>
                </a:solidFill>
                <a:latin typeface="Arimo Bold"/>
                <a:ea typeface="Arimo Bold"/>
                <a:cs typeface="Arimo Bold"/>
                <a:sym typeface="Arimo Bold"/>
              </a:rPr>
              <a:t>12,000+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39000" y="8743950"/>
            <a:ext cx="304800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spc="187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PROJECTS</a:t>
            </a:r>
          </a:p>
        </p:txBody>
      </p:sp>
      <p:sp>
        <p:nvSpPr>
          <p:cNvPr id="23" name="AutoShape 23"/>
          <p:cNvSpPr/>
          <p:nvPr/>
        </p:nvSpPr>
        <p:spPr>
          <a:xfrm>
            <a:off x="9496425" y="0"/>
            <a:ext cx="28575" cy="10287000"/>
          </a:xfrm>
          <a:prstGeom prst="rect">
            <a:avLst/>
          </a:prstGeom>
          <a:solidFill>
            <a:srgbClr val="E8232A"/>
          </a:solidFill>
        </p:spPr>
      </p:sp>
    </p:spTree>
  </p:cSld>
  <p:clrMapOvr>
    <a:masterClrMapping/>
  </p:clrMapOvr>
  <p:transition spd="slow" advTm="3592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6" name="AutoShape 6"/>
          <p:cNvSpPr/>
          <p:nvPr/>
        </p:nvSpPr>
        <p:spPr>
          <a:xfrm>
            <a:off x="1143000" y="4465892"/>
            <a:ext cx="91440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9" name="AutoShape 9"/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0" name="AutoShape 10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11" name="TextBox 11"/>
          <p:cNvSpPr txBox="1"/>
          <p:nvPr/>
        </p:nvSpPr>
        <p:spPr>
          <a:xfrm>
            <a:off x="14015466" y="838200"/>
            <a:ext cx="3129534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— THE COMPANY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3000" y="2324100"/>
            <a:ext cx="9525000" cy="18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2"/>
              </a:lnSpc>
            </a:pPr>
            <a:r>
              <a:rPr lang="en-US" sz="4350" b="1" spc="-13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Since 1987, we've engineered the infrastructure behind the conversation.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3000" y="4713541"/>
            <a:ext cx="9525000" cy="166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Savi Vision Pvt. Ltd. was founded in 1987 and has grown, under the leadership of Sanjeev Ratra, into a trusted name in audio-visual integration and smart technology — headquartered in Okhla, New Delhi, with projects delivered across India and abroad.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3000" y="6542341"/>
            <a:ext cx="9525000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We operate as a single, accountable partner across the entire lifecycle of a space: consultation, system design, professional installation, and after-sales support — so corporate offices, educational institutions, retail environments, and control rooms get technology that's engineered to perform, not just installed.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24000" y="9305925"/>
            <a:ext cx="34290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44316" y="9320212"/>
            <a:ext cx="900684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02 / 18</a:t>
            </a:r>
          </a:p>
        </p:txBody>
      </p:sp>
      <p:grpSp>
        <p:nvGrpSpPr>
          <p:cNvPr id="17" name="Group 23">
            <a:extLst>
              <a:ext uri="{FF2B5EF4-FFF2-40B4-BE49-F238E27FC236}">
                <a16:creationId xmlns:a16="http://schemas.microsoft.com/office/drawing/2014/main" id="{02CDBF44-15E6-1FBA-E322-8A7E6263C85D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18" name="Freeform 24">
              <a:extLst>
                <a:ext uri="{FF2B5EF4-FFF2-40B4-BE49-F238E27FC236}">
                  <a16:creationId xmlns:a16="http://schemas.microsoft.com/office/drawing/2014/main" id="{7ABC4CCF-9695-5943-24CF-5F9A114BB183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492" b="-17492"/>
              </a:stretch>
            </a:blipFill>
          </p:spPr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D72D60D5-E0BC-E348-1072-26ABC240CBFD}"/>
              </a:ext>
            </a:extLst>
          </p:cNvPr>
          <p:cNvGrpSpPr/>
          <p:nvPr/>
        </p:nvGrpSpPr>
        <p:grpSpPr>
          <a:xfrm>
            <a:off x="11430000" y="2124075"/>
            <a:ext cx="5715000" cy="6067425"/>
            <a:chOff x="0" y="0"/>
            <a:chExt cx="1384014" cy="1593725"/>
          </a:xfrm>
        </p:grpSpPr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82A649B-6357-5163-C09A-3829C94C47B6}"/>
                </a:ext>
              </a:extLst>
            </p:cNvPr>
            <p:cNvSpPr/>
            <p:nvPr/>
          </p:nvSpPr>
          <p:spPr>
            <a:xfrm>
              <a:off x="0" y="0"/>
              <a:ext cx="1384014" cy="1593725"/>
            </a:xfrm>
            <a:custGeom>
              <a:avLst/>
              <a:gdLst/>
              <a:ahLst/>
              <a:cxnLst/>
              <a:rect l="l" t="t" r="r" b="b"/>
              <a:pathLst>
                <a:path w="1384014" h="1593725">
                  <a:moveTo>
                    <a:pt x="0" y="0"/>
                  </a:moveTo>
                  <a:lnTo>
                    <a:pt x="1384014" y="0"/>
                  </a:lnTo>
                  <a:lnTo>
                    <a:pt x="1384014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4"/>
              <a:stretch>
                <a:fillRect t="-596" b="-596"/>
              </a:stretch>
            </a:blipFill>
          </p:spPr>
        </p:sp>
      </p:grpSp>
    </p:spTree>
  </p:cSld>
  <p:clrMapOvr>
    <a:masterClrMapping/>
  </p:clrMapOvr>
  <p:transition spd="slow" advTm="8333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A2540"/>
          </a:solid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>
            <a:off x="1143000" y="1228725"/>
            <a:ext cx="16002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TextBox 7"/>
          <p:cNvSpPr txBox="1"/>
          <p:nvPr/>
        </p:nvSpPr>
        <p:spPr>
          <a:xfrm>
            <a:off x="14015466" y="676275"/>
            <a:ext cx="3129534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 — THE COMPANY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3000" y="2409825"/>
            <a:ext cx="10477500" cy="6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46"/>
              </a:lnSpc>
            </a:pPr>
            <a:r>
              <a:rPr lang="en-US" sz="4950" b="1" spc="-148" dirty="0">
                <a:solidFill>
                  <a:srgbClr val="EAF2FA"/>
                </a:solidFill>
                <a:latin typeface="Arimo Bold"/>
                <a:ea typeface="Arimo Bold"/>
                <a:cs typeface="Arimo Bold"/>
                <a:sym typeface="Arimo Bold"/>
              </a:rPr>
              <a:t>Four decades of measurable trust.</a:t>
            </a:r>
          </a:p>
        </p:txBody>
      </p:sp>
      <p:sp>
        <p:nvSpPr>
          <p:cNvPr id="9" name="AutoShape 9"/>
          <p:cNvSpPr/>
          <p:nvPr/>
        </p:nvSpPr>
        <p:spPr>
          <a:xfrm>
            <a:off x="1143000" y="4119848"/>
            <a:ext cx="91440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10" name="AutoShape 10"/>
          <p:cNvSpPr/>
          <p:nvPr/>
        </p:nvSpPr>
        <p:spPr>
          <a:xfrm>
            <a:off x="1143000" y="4800600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" name="TextBox 11"/>
          <p:cNvSpPr txBox="1"/>
          <p:nvPr/>
        </p:nvSpPr>
        <p:spPr>
          <a:xfrm>
            <a:off x="1143000" y="5324475"/>
            <a:ext cx="4953000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50"/>
              </a:lnSpc>
            </a:pPr>
            <a:r>
              <a:rPr lang="en-US" sz="8850" b="1" spc="-354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39+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3000" y="6429375"/>
            <a:ext cx="495300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pc="130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Years of excellence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477000" y="4800600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4" name="TextBox 14"/>
          <p:cNvSpPr txBox="1"/>
          <p:nvPr/>
        </p:nvSpPr>
        <p:spPr>
          <a:xfrm>
            <a:off x="6477000" y="5324475"/>
            <a:ext cx="4953000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50"/>
              </a:lnSpc>
            </a:pPr>
            <a:r>
              <a:rPr lang="en-US" sz="8850" b="1" spc="-354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19,000+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77000" y="6429375"/>
            <a:ext cx="495300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pc="130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Customers served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1811000" y="4800600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TextBox 17"/>
          <p:cNvSpPr txBox="1"/>
          <p:nvPr/>
        </p:nvSpPr>
        <p:spPr>
          <a:xfrm>
            <a:off x="11811000" y="5324475"/>
            <a:ext cx="5334000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50"/>
              </a:lnSpc>
            </a:pPr>
            <a:r>
              <a:rPr lang="en-US" sz="8850" b="1" spc="-354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12,000+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11000" y="6429375"/>
            <a:ext cx="533400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pc="130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Projects delivered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143000" y="7524750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0" name="TextBox 20"/>
          <p:cNvSpPr txBox="1"/>
          <p:nvPr/>
        </p:nvSpPr>
        <p:spPr>
          <a:xfrm>
            <a:off x="1143000" y="7953375"/>
            <a:ext cx="495300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5700" b="1" spc="-228">
                <a:solidFill>
                  <a:srgbClr val="EAF2FA"/>
                </a:solidFill>
                <a:latin typeface="Arimo Bold"/>
                <a:ea typeface="Arimo Bold"/>
                <a:cs typeface="Arimo Bold"/>
                <a:sym typeface="Arimo Bold"/>
              </a:rPr>
              <a:t>100+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43000" y="8686800"/>
            <a:ext cx="495300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Global technology partners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477000" y="7524750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3" name="TextBox 23"/>
          <p:cNvSpPr txBox="1"/>
          <p:nvPr/>
        </p:nvSpPr>
        <p:spPr>
          <a:xfrm>
            <a:off x="6477000" y="7953375"/>
            <a:ext cx="495300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5700" b="1" spc="-228">
                <a:solidFill>
                  <a:srgbClr val="EAF2FA"/>
                </a:solidFill>
                <a:latin typeface="Arimo Bold"/>
                <a:ea typeface="Arimo Bold"/>
                <a:cs typeface="Arimo Bold"/>
                <a:sym typeface="Arimo Bold"/>
              </a:rPr>
              <a:t>6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477000" y="8686800"/>
            <a:ext cx="495300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Branches across India</a:t>
            </a:r>
          </a:p>
        </p:txBody>
      </p:sp>
      <p:sp>
        <p:nvSpPr>
          <p:cNvPr id="25" name="AutoShape 25"/>
          <p:cNvSpPr/>
          <p:nvPr/>
        </p:nvSpPr>
        <p:spPr>
          <a:xfrm>
            <a:off x="11811000" y="7524750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6" name="TextBox 26"/>
          <p:cNvSpPr txBox="1"/>
          <p:nvPr/>
        </p:nvSpPr>
        <p:spPr>
          <a:xfrm>
            <a:off x="11811000" y="7953375"/>
            <a:ext cx="533400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5700" b="1" spc="-228">
                <a:solidFill>
                  <a:srgbClr val="EAF2FA"/>
                </a:solidFill>
                <a:latin typeface="Arimo Bold"/>
                <a:ea typeface="Arimo Bold"/>
                <a:cs typeface="Arimo Bold"/>
                <a:sym typeface="Arimo Bold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1000" y="8686800"/>
            <a:ext cx="533400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Office in Singapore</a:t>
            </a:r>
          </a:p>
        </p:txBody>
      </p:sp>
      <p:sp>
        <p:nvSpPr>
          <p:cNvPr id="28" name="AutoShape 28"/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9" name="AutoShape 29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30" name="TextBox 30"/>
          <p:cNvSpPr txBox="1"/>
          <p:nvPr/>
        </p:nvSpPr>
        <p:spPr>
          <a:xfrm>
            <a:off x="1524000" y="9305925"/>
            <a:ext cx="3200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245173" y="9320212"/>
            <a:ext cx="899827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03 / 18</a:t>
            </a:r>
          </a:p>
        </p:txBody>
      </p:sp>
      <p:grpSp>
        <p:nvGrpSpPr>
          <p:cNvPr id="34" name="Group 23">
            <a:extLst>
              <a:ext uri="{FF2B5EF4-FFF2-40B4-BE49-F238E27FC236}">
                <a16:creationId xmlns:a16="http://schemas.microsoft.com/office/drawing/2014/main" id="{E76A7517-F4AE-071F-4433-03518BC06428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6929533D-A07F-3AF1-F757-5012A31B6A0B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5496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070E307-DD6D-881A-C913-86E34956134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F8B0C94-BC12-71DD-E748-F51F6AC38D8D}"/>
              </a:ext>
            </a:extLst>
          </p:cNvPr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4742BCD-9185-1615-9A36-595820E948D2}"/>
              </a:ext>
            </a:extLst>
          </p:cNvPr>
          <p:cNvGrpSpPr/>
          <p:nvPr/>
        </p:nvGrpSpPr>
        <p:grpSpPr>
          <a:xfrm>
            <a:off x="1057275" y="2371459"/>
            <a:ext cx="5334000" cy="6096531"/>
            <a:chOff x="0" y="0"/>
            <a:chExt cx="826376" cy="944512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3B78EE7-2684-988A-2A6C-C40E868B95B8}"/>
                </a:ext>
              </a:extLst>
            </p:cNvPr>
            <p:cNvSpPr/>
            <p:nvPr/>
          </p:nvSpPr>
          <p:spPr>
            <a:xfrm>
              <a:off x="0" y="0"/>
              <a:ext cx="826376" cy="944512"/>
            </a:xfrm>
            <a:custGeom>
              <a:avLst/>
              <a:gdLst/>
              <a:ahLst/>
              <a:cxnLst/>
              <a:rect l="l" t="t" r="r" b="b"/>
              <a:pathLst>
                <a:path w="826376" h="944512">
                  <a:moveTo>
                    <a:pt x="13063" y="0"/>
                  </a:moveTo>
                  <a:lnTo>
                    <a:pt x="813313" y="0"/>
                  </a:lnTo>
                  <a:cubicBezTo>
                    <a:pt x="820528" y="0"/>
                    <a:pt x="826376" y="5848"/>
                    <a:pt x="826376" y="13063"/>
                  </a:cubicBezTo>
                  <a:lnTo>
                    <a:pt x="826376" y="931449"/>
                  </a:lnTo>
                  <a:cubicBezTo>
                    <a:pt x="826376" y="938664"/>
                    <a:pt x="820528" y="944512"/>
                    <a:pt x="813313" y="944512"/>
                  </a:cubicBezTo>
                  <a:lnTo>
                    <a:pt x="13063" y="944512"/>
                  </a:lnTo>
                  <a:cubicBezTo>
                    <a:pt x="5848" y="944512"/>
                    <a:pt x="0" y="938664"/>
                    <a:pt x="0" y="931449"/>
                  </a:cubicBezTo>
                  <a:lnTo>
                    <a:pt x="0" y="13063"/>
                  </a:lnTo>
                  <a:cubicBezTo>
                    <a:pt x="0" y="5848"/>
                    <a:pt x="5848" y="0"/>
                    <a:pt x="13063" y="0"/>
                  </a:cubicBezTo>
                  <a:close/>
                </a:path>
              </a:pathLst>
            </a:custGeom>
            <a:blipFill>
              <a:blip r:embed="rId2"/>
              <a:stretch>
                <a:fillRect t="-22243" b="-47794"/>
              </a:stretch>
            </a:blipFill>
          </p:spPr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7E36736B-785B-1C17-DB64-806D0BC4EEC4}"/>
              </a:ext>
            </a:extLst>
          </p:cNvPr>
          <p:cNvSpPr/>
          <p:nvPr/>
        </p:nvSpPr>
        <p:spPr>
          <a:xfrm>
            <a:off x="7239000" y="7935849"/>
            <a:ext cx="49530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73CF8F2A-02F6-3F96-78CF-7C3C33743F32}"/>
              </a:ext>
            </a:extLst>
          </p:cNvPr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56C0DD51-0B07-7397-F9B0-3BAF49A22A6F}"/>
              </a:ext>
            </a:extLst>
          </p:cNvPr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5AF33B1-2DA6-B27D-F511-1BA5F07732E6}"/>
              </a:ext>
            </a:extLst>
          </p:cNvPr>
          <p:cNvSpPr txBox="1"/>
          <p:nvPr/>
        </p:nvSpPr>
        <p:spPr>
          <a:xfrm>
            <a:off x="14015466" y="838200"/>
            <a:ext cx="3129534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— THE COMPANY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0373CDD0-E6C6-D8BB-FF16-D43A66CD4A11}"/>
              </a:ext>
            </a:extLst>
          </p:cNvPr>
          <p:cNvSpPr txBox="1"/>
          <p:nvPr/>
        </p:nvSpPr>
        <p:spPr>
          <a:xfrm>
            <a:off x="7239000" y="2438400"/>
            <a:ext cx="99060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429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LEADERSHIP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17FD085-D1B6-9FFE-D118-0CADEDC29564}"/>
              </a:ext>
            </a:extLst>
          </p:cNvPr>
          <p:cNvSpPr txBox="1"/>
          <p:nvPr/>
        </p:nvSpPr>
        <p:spPr>
          <a:xfrm>
            <a:off x="7239000" y="3181350"/>
            <a:ext cx="10166013" cy="4360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2"/>
              </a:lnSpc>
            </a:pPr>
            <a:r>
              <a:rPr lang="en-US" sz="3200" spc="3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“Under my leadership, Savi Vision has evolved into a trusted provider of modern AV and smart communication solutions — built on a strong foundation of innovation and excellence. </a:t>
            </a:r>
          </a:p>
          <a:p>
            <a:pPr algn="l">
              <a:lnSpc>
                <a:spcPts val="2400"/>
              </a:lnSpc>
            </a:pPr>
            <a:endParaRPr lang="en-US" sz="3200" spc="3">
              <a:solidFill>
                <a:srgbClr val="060707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032"/>
              </a:lnSpc>
            </a:pPr>
            <a:r>
              <a:rPr lang="en-US" sz="3200" spc="3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Our journey is guided by four core pillars: Honesty, Transparency, Dedication and World-Class Services.”</a:t>
            </a:r>
          </a:p>
          <a:p>
            <a:pPr algn="l">
              <a:lnSpc>
                <a:spcPts val="4832"/>
              </a:lnSpc>
            </a:pPr>
            <a:endParaRPr lang="en-US" sz="3200" spc="3">
              <a:solidFill>
                <a:srgbClr val="060707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2AA2F4B-6D1B-648D-7E60-9D0AB94F8EA4}"/>
              </a:ext>
            </a:extLst>
          </p:cNvPr>
          <p:cNvSpPr txBox="1"/>
          <p:nvPr/>
        </p:nvSpPr>
        <p:spPr>
          <a:xfrm>
            <a:off x="7943850" y="7469124"/>
            <a:ext cx="332289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Sanjeev Ratra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424083D-3D3A-8B04-8765-490B440B2043}"/>
              </a:ext>
            </a:extLst>
          </p:cNvPr>
          <p:cNvSpPr txBox="1"/>
          <p:nvPr/>
        </p:nvSpPr>
        <p:spPr>
          <a:xfrm>
            <a:off x="7943850" y="7973949"/>
            <a:ext cx="3790950" cy="32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Founder, Savi Vision Pvt. Ltd.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8A8C317-0220-33AF-5705-E4E5DEA2305C}"/>
              </a:ext>
            </a:extLst>
          </p:cNvPr>
          <p:cNvSpPr txBox="1"/>
          <p:nvPr/>
        </p:nvSpPr>
        <p:spPr>
          <a:xfrm>
            <a:off x="1524000" y="9305925"/>
            <a:ext cx="31242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172065A-4EF5-2B04-B3FF-71CEEB0E60F1}"/>
              </a:ext>
            </a:extLst>
          </p:cNvPr>
          <p:cNvSpPr txBox="1"/>
          <p:nvPr/>
        </p:nvSpPr>
        <p:spPr>
          <a:xfrm>
            <a:off x="16238792" y="9320212"/>
            <a:ext cx="906208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04 / 18</a:t>
            </a:r>
          </a:p>
        </p:txBody>
      </p:sp>
      <p:grpSp>
        <p:nvGrpSpPr>
          <p:cNvPr id="18" name="Group 23">
            <a:extLst>
              <a:ext uri="{FF2B5EF4-FFF2-40B4-BE49-F238E27FC236}">
                <a16:creationId xmlns:a16="http://schemas.microsoft.com/office/drawing/2014/main" id="{52A249E2-4C21-5347-C302-2005B9C7ABD8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9F19C90D-4124-3CD4-69B6-4A74E5EC16FE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492" b="-17492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035501474"/>
      </p:ext>
    </p:extLst>
  </p:cSld>
  <p:clrMapOvr>
    <a:masterClrMapping/>
  </p:clrMapOvr>
  <p:transition spd="slow" advTm="5984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0">
            <a:extLst>
              <a:ext uri="{FF2B5EF4-FFF2-40B4-BE49-F238E27FC236}">
                <a16:creationId xmlns:a16="http://schemas.microsoft.com/office/drawing/2014/main" id="{5FE56B75-EDA2-0BEC-A926-5B02FD67FCB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Shape 1">
            <a:extLst>
              <a:ext uri="{FF2B5EF4-FFF2-40B4-BE49-F238E27FC236}">
                <a16:creationId xmlns:a16="http://schemas.microsoft.com/office/drawing/2014/main" id="{CD5B5A73-A906-72DB-B585-83F89EC3E394}"/>
              </a:ext>
            </a:extLst>
          </p:cNvPr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C9D8E6"/>
          </a:solidFill>
          <a:ln/>
        </p:spPr>
      </p:sp>
      <p:sp>
        <p:nvSpPr>
          <p:cNvPr id="52" name="Text 2">
            <a:extLst>
              <a:ext uri="{FF2B5EF4-FFF2-40B4-BE49-F238E27FC236}">
                <a16:creationId xmlns:a16="http://schemas.microsoft.com/office/drawing/2014/main" id="{5B3A740D-17B6-30FE-F45C-D5BB998659BC}"/>
              </a:ext>
            </a:extLst>
          </p:cNvPr>
          <p:cNvSpPr/>
          <p:nvPr/>
        </p:nvSpPr>
        <p:spPr>
          <a:xfrm>
            <a:off x="13964096" y="866775"/>
            <a:ext cx="2869362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kern="0" spc="395" dirty="0">
                <a:solidFill>
                  <a:srgbClr val="2A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OUR JOURNEY</a:t>
            </a:r>
            <a:endParaRPr lang="en-US" sz="1800" dirty="0"/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CF20A7BC-8A43-94A6-3998-5DEF87FBAD1E}"/>
              </a:ext>
            </a:extLst>
          </p:cNvPr>
          <p:cNvSpPr/>
          <p:nvPr/>
        </p:nvSpPr>
        <p:spPr>
          <a:xfrm>
            <a:off x="1143000" y="1626096"/>
            <a:ext cx="6362789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2239"/>
              </a:lnSpc>
              <a:buNone/>
            </a:pPr>
            <a:r>
              <a:rPr lang="en-US" sz="4650" b="1" kern="0" spc="-139" dirty="0">
                <a:solidFill>
                  <a:srgbClr val="0A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39+ Years of Innovation</a:t>
            </a:r>
            <a:endParaRPr lang="en-US" sz="4650" dirty="0"/>
          </a:p>
        </p:txBody>
      </p:sp>
      <p:sp>
        <p:nvSpPr>
          <p:cNvPr id="54" name="Text 4">
            <a:extLst>
              <a:ext uri="{FF2B5EF4-FFF2-40B4-BE49-F238E27FC236}">
                <a16:creationId xmlns:a16="http://schemas.microsoft.com/office/drawing/2014/main" id="{67B9DE5C-3C1A-B00F-D0EB-AE59FDDA370D}"/>
              </a:ext>
            </a:extLst>
          </p:cNvPr>
          <p:cNvSpPr/>
          <p:nvPr/>
        </p:nvSpPr>
        <p:spPr>
          <a:xfrm>
            <a:off x="1143000" y="2450009"/>
            <a:ext cx="10931470" cy="4513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528"/>
              </a:lnSpc>
              <a:buNone/>
            </a:pPr>
            <a:r>
              <a:rPr lang="en-US" sz="2325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an AV consultancy in 1987 to an enterprise integration partner today.</a:t>
            </a:r>
            <a:endParaRPr lang="en-US" sz="2325" dirty="0"/>
          </a:p>
        </p:txBody>
      </p:sp>
      <p:sp>
        <p:nvSpPr>
          <p:cNvPr id="55" name="Shape 5">
            <a:extLst>
              <a:ext uri="{FF2B5EF4-FFF2-40B4-BE49-F238E27FC236}">
                <a16:creationId xmlns:a16="http://schemas.microsoft.com/office/drawing/2014/main" id="{D1A0377E-AB78-FC6C-798C-C1C4C131FDD2}"/>
              </a:ext>
            </a:extLst>
          </p:cNvPr>
          <p:cNvSpPr/>
          <p:nvPr/>
        </p:nvSpPr>
        <p:spPr>
          <a:xfrm>
            <a:off x="1143000" y="6421338"/>
            <a:ext cx="16002000" cy="57150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56" name="Shape 6">
            <a:extLst>
              <a:ext uri="{FF2B5EF4-FFF2-40B4-BE49-F238E27FC236}">
                <a16:creationId xmlns:a16="http://schemas.microsoft.com/office/drawing/2014/main" id="{86FCCF23-D17D-F526-F013-14FCDC38C931}"/>
              </a:ext>
            </a:extLst>
          </p:cNvPr>
          <p:cNvSpPr/>
          <p:nvPr/>
        </p:nvSpPr>
        <p:spPr>
          <a:xfrm>
            <a:off x="2543324" y="5999857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57" name="Shape 7">
            <a:extLst>
              <a:ext uri="{FF2B5EF4-FFF2-40B4-BE49-F238E27FC236}">
                <a16:creationId xmlns:a16="http://schemas.microsoft.com/office/drawing/2014/main" id="{397723EE-C3CD-6242-7392-33CCFA75F73C}"/>
              </a:ext>
            </a:extLst>
          </p:cNvPr>
          <p:cNvSpPr/>
          <p:nvPr/>
        </p:nvSpPr>
        <p:spPr>
          <a:xfrm>
            <a:off x="2402830" y="6299895"/>
            <a:ext cx="300038" cy="300038"/>
          </a:xfrm>
          <a:prstGeom prst="ellipse">
            <a:avLst/>
          </a:prstGeom>
          <a:solidFill>
            <a:srgbClr val="0B63E5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58" name="Shape 8">
            <a:extLst>
              <a:ext uri="{FF2B5EF4-FFF2-40B4-BE49-F238E27FC236}">
                <a16:creationId xmlns:a16="http://schemas.microsoft.com/office/drawing/2014/main" id="{CCD22056-EDB3-8934-E1E8-9C6DB1CF15A3}"/>
              </a:ext>
            </a:extLst>
          </p:cNvPr>
          <p:cNvSpPr/>
          <p:nvPr/>
        </p:nvSpPr>
        <p:spPr>
          <a:xfrm>
            <a:off x="1143000" y="3199954"/>
            <a:ext cx="2819846" cy="2799904"/>
          </a:xfrm>
          <a:prstGeom prst="roundRect">
            <a:avLst>
              <a:gd name="adj" fmla="val 5001"/>
            </a:avLst>
          </a:prstGeom>
          <a:solidFill>
            <a:srgbClr val="F2F6FB"/>
          </a:solidFill>
          <a:ln w="9525">
            <a:solidFill>
              <a:srgbClr val="C9D8E6"/>
            </a:solidFill>
            <a:prstDash val="solid"/>
          </a:ln>
        </p:spPr>
      </p:sp>
      <p:sp>
        <p:nvSpPr>
          <p:cNvPr id="59" name="Text 9">
            <a:extLst>
              <a:ext uri="{FF2B5EF4-FFF2-40B4-BE49-F238E27FC236}">
                <a16:creationId xmlns:a16="http://schemas.microsoft.com/office/drawing/2014/main" id="{201B1893-BA8F-A18D-59BD-356B4CFF6FB5}"/>
              </a:ext>
            </a:extLst>
          </p:cNvPr>
          <p:cNvSpPr/>
          <p:nvPr/>
        </p:nvSpPr>
        <p:spPr>
          <a:xfrm>
            <a:off x="1352550" y="3409504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0B63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</a:t>
            </a:r>
            <a:endParaRPr lang="en-US" sz="2800" dirty="0"/>
          </a:p>
        </p:txBody>
      </p:sp>
      <p:sp>
        <p:nvSpPr>
          <p:cNvPr id="60" name="Text 10">
            <a:extLst>
              <a:ext uri="{FF2B5EF4-FFF2-40B4-BE49-F238E27FC236}">
                <a16:creationId xmlns:a16="http://schemas.microsoft.com/office/drawing/2014/main" id="{163A317C-70CB-BBDE-C24E-BF8F0C293E95}"/>
              </a:ext>
            </a:extLst>
          </p:cNvPr>
          <p:cNvSpPr/>
          <p:nvPr/>
        </p:nvSpPr>
        <p:spPr>
          <a:xfrm>
            <a:off x="1352550" y="3968204"/>
            <a:ext cx="2476946" cy="12066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9536"/>
              </a:lnSpc>
              <a:buNone/>
            </a:pPr>
            <a:r>
              <a:rPr lang="en-US" sz="1800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Founded by Mr. Sanjeev Ratra as an Audio Visual consulting and services company.</a:t>
            </a:r>
            <a:endParaRPr lang="en-US" sz="1800" dirty="0"/>
          </a:p>
        </p:txBody>
      </p:sp>
      <p:sp>
        <p:nvSpPr>
          <p:cNvPr id="61" name="Shape 11">
            <a:extLst>
              <a:ext uri="{FF2B5EF4-FFF2-40B4-BE49-F238E27FC236}">
                <a16:creationId xmlns:a16="http://schemas.microsoft.com/office/drawing/2014/main" id="{68D52086-457E-A21E-BC90-1B95C653367A}"/>
              </a:ext>
            </a:extLst>
          </p:cNvPr>
          <p:cNvSpPr/>
          <p:nvPr/>
        </p:nvSpPr>
        <p:spPr>
          <a:xfrm>
            <a:off x="4008090" y="6599932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62" name="Shape 12">
            <a:extLst>
              <a:ext uri="{FF2B5EF4-FFF2-40B4-BE49-F238E27FC236}">
                <a16:creationId xmlns:a16="http://schemas.microsoft.com/office/drawing/2014/main" id="{68ADE7AA-0932-9692-CA34-BACB4E20DC70}"/>
              </a:ext>
            </a:extLst>
          </p:cNvPr>
          <p:cNvSpPr/>
          <p:nvPr/>
        </p:nvSpPr>
        <p:spPr>
          <a:xfrm>
            <a:off x="3867596" y="6299895"/>
            <a:ext cx="300038" cy="300038"/>
          </a:xfrm>
          <a:prstGeom prst="ellipse">
            <a:avLst/>
          </a:prstGeom>
          <a:solidFill>
            <a:srgbClr val="0B63E5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63" name="Shape 13">
            <a:extLst>
              <a:ext uri="{FF2B5EF4-FFF2-40B4-BE49-F238E27FC236}">
                <a16:creationId xmlns:a16="http://schemas.microsoft.com/office/drawing/2014/main" id="{EFCD29C4-2075-8AB8-AE1E-E97514768662}"/>
              </a:ext>
            </a:extLst>
          </p:cNvPr>
          <p:cNvSpPr/>
          <p:nvPr/>
        </p:nvSpPr>
        <p:spPr>
          <a:xfrm>
            <a:off x="2607618" y="6899970"/>
            <a:ext cx="2819846" cy="1899940"/>
          </a:xfrm>
          <a:prstGeom prst="roundRect">
            <a:avLst>
              <a:gd name="adj" fmla="val 4998"/>
            </a:avLst>
          </a:prstGeom>
          <a:solidFill>
            <a:srgbClr val="F2F6FB"/>
          </a:solidFill>
          <a:ln w="9525">
            <a:solidFill>
              <a:srgbClr val="C9D8E6"/>
            </a:solidFill>
            <a:prstDash val="solid"/>
          </a:ln>
        </p:spPr>
      </p:sp>
      <p:sp>
        <p:nvSpPr>
          <p:cNvPr id="64" name="Text 14">
            <a:extLst>
              <a:ext uri="{FF2B5EF4-FFF2-40B4-BE49-F238E27FC236}">
                <a16:creationId xmlns:a16="http://schemas.microsoft.com/office/drawing/2014/main" id="{6853FAD5-9C0E-9C67-47B1-C5F8501CF39E}"/>
              </a:ext>
            </a:extLst>
          </p:cNvPr>
          <p:cNvSpPr/>
          <p:nvPr/>
        </p:nvSpPr>
        <p:spPr>
          <a:xfrm>
            <a:off x="2817168" y="7109520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0B63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</a:t>
            </a:r>
            <a:endParaRPr lang="en-US" sz="2800" dirty="0"/>
          </a:p>
        </p:txBody>
      </p:sp>
      <p:sp>
        <p:nvSpPr>
          <p:cNvPr id="65" name="Text 15">
            <a:extLst>
              <a:ext uri="{FF2B5EF4-FFF2-40B4-BE49-F238E27FC236}">
                <a16:creationId xmlns:a16="http://schemas.microsoft.com/office/drawing/2014/main" id="{209E411C-AB28-EF5B-1D4C-C358B5712D31}"/>
              </a:ext>
            </a:extLst>
          </p:cNvPr>
          <p:cNvSpPr/>
          <p:nvPr/>
        </p:nvSpPr>
        <p:spPr>
          <a:xfrm>
            <a:off x="2817168" y="7668220"/>
            <a:ext cx="2476946" cy="62239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9536"/>
              </a:lnSpc>
              <a:buNone/>
            </a:pPr>
            <a:r>
              <a:rPr lang="en-US" sz="1800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Launched First TFT Projector</a:t>
            </a:r>
            <a:endParaRPr lang="en-US" sz="1800" dirty="0"/>
          </a:p>
        </p:txBody>
      </p:sp>
      <p:sp>
        <p:nvSpPr>
          <p:cNvPr id="66" name="Shape 16">
            <a:extLst>
              <a:ext uri="{FF2B5EF4-FFF2-40B4-BE49-F238E27FC236}">
                <a16:creationId xmlns:a16="http://schemas.microsoft.com/office/drawing/2014/main" id="{2AF14BA9-65B7-2EAA-127D-E1FFDEF08F1D}"/>
              </a:ext>
            </a:extLst>
          </p:cNvPr>
          <p:cNvSpPr/>
          <p:nvPr/>
        </p:nvSpPr>
        <p:spPr>
          <a:xfrm>
            <a:off x="5472708" y="5999857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67" name="Shape 17">
            <a:extLst>
              <a:ext uri="{FF2B5EF4-FFF2-40B4-BE49-F238E27FC236}">
                <a16:creationId xmlns:a16="http://schemas.microsoft.com/office/drawing/2014/main" id="{04C504BB-031C-B6A2-8F11-E908DDE14DB3}"/>
              </a:ext>
            </a:extLst>
          </p:cNvPr>
          <p:cNvSpPr/>
          <p:nvPr/>
        </p:nvSpPr>
        <p:spPr>
          <a:xfrm>
            <a:off x="5332214" y="6299895"/>
            <a:ext cx="300038" cy="300038"/>
          </a:xfrm>
          <a:prstGeom prst="ellipse">
            <a:avLst/>
          </a:prstGeom>
          <a:solidFill>
            <a:srgbClr val="0B63E5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68" name="Shape 18">
            <a:extLst>
              <a:ext uri="{FF2B5EF4-FFF2-40B4-BE49-F238E27FC236}">
                <a16:creationId xmlns:a16="http://schemas.microsoft.com/office/drawing/2014/main" id="{A3FBB11D-065E-805B-81F9-1B4E49586E53}"/>
              </a:ext>
            </a:extLst>
          </p:cNvPr>
          <p:cNvSpPr/>
          <p:nvPr/>
        </p:nvSpPr>
        <p:spPr>
          <a:xfrm>
            <a:off x="4072235" y="3199954"/>
            <a:ext cx="2819846" cy="2799904"/>
          </a:xfrm>
          <a:prstGeom prst="roundRect">
            <a:avLst>
              <a:gd name="adj" fmla="val 5001"/>
            </a:avLst>
          </a:prstGeom>
          <a:solidFill>
            <a:srgbClr val="F2F6FB"/>
          </a:solidFill>
          <a:ln w="9525">
            <a:solidFill>
              <a:srgbClr val="C9D8E6"/>
            </a:solidFill>
            <a:prstDash val="solid"/>
          </a:ln>
        </p:spPr>
      </p:sp>
      <p:sp>
        <p:nvSpPr>
          <p:cNvPr id="69" name="Text 19">
            <a:extLst>
              <a:ext uri="{FF2B5EF4-FFF2-40B4-BE49-F238E27FC236}">
                <a16:creationId xmlns:a16="http://schemas.microsoft.com/office/drawing/2014/main" id="{46540211-592F-7B6A-370A-1C9E3F188DCB}"/>
              </a:ext>
            </a:extLst>
          </p:cNvPr>
          <p:cNvSpPr/>
          <p:nvPr/>
        </p:nvSpPr>
        <p:spPr>
          <a:xfrm>
            <a:off x="4281785" y="3409504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0B63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</a:t>
            </a:r>
            <a:endParaRPr lang="en-US" sz="2800" dirty="0"/>
          </a:p>
        </p:txBody>
      </p:sp>
      <p:sp>
        <p:nvSpPr>
          <p:cNvPr id="70" name="Text 20">
            <a:extLst>
              <a:ext uri="{FF2B5EF4-FFF2-40B4-BE49-F238E27FC236}">
                <a16:creationId xmlns:a16="http://schemas.microsoft.com/office/drawing/2014/main" id="{15E19EAD-9863-FA00-59B5-BBED9627B886}"/>
              </a:ext>
            </a:extLst>
          </p:cNvPr>
          <p:cNvSpPr/>
          <p:nvPr/>
        </p:nvSpPr>
        <p:spPr>
          <a:xfrm>
            <a:off x="4281785" y="3968204"/>
            <a:ext cx="2476946" cy="9145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9536"/>
              </a:lnSpc>
              <a:buNone/>
            </a:pPr>
            <a:r>
              <a:rPr lang="en-US" sz="1800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Became Distributor for Plus Corp. Japan Projector</a:t>
            </a:r>
            <a:endParaRPr lang="en-US" sz="1800" dirty="0"/>
          </a:p>
        </p:txBody>
      </p:sp>
      <p:sp>
        <p:nvSpPr>
          <p:cNvPr id="71" name="Shape 21">
            <a:extLst>
              <a:ext uri="{FF2B5EF4-FFF2-40B4-BE49-F238E27FC236}">
                <a16:creationId xmlns:a16="http://schemas.microsoft.com/office/drawing/2014/main" id="{D34ADD4B-F55E-F88A-D8CA-1D65AFBE3355}"/>
              </a:ext>
            </a:extLst>
          </p:cNvPr>
          <p:cNvSpPr/>
          <p:nvPr/>
        </p:nvSpPr>
        <p:spPr>
          <a:xfrm>
            <a:off x="6937325" y="6599932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72" name="Shape 22">
            <a:extLst>
              <a:ext uri="{FF2B5EF4-FFF2-40B4-BE49-F238E27FC236}">
                <a16:creationId xmlns:a16="http://schemas.microsoft.com/office/drawing/2014/main" id="{A87D7052-FDAB-34AB-7D86-92DE43351307}"/>
              </a:ext>
            </a:extLst>
          </p:cNvPr>
          <p:cNvSpPr/>
          <p:nvPr/>
        </p:nvSpPr>
        <p:spPr>
          <a:xfrm>
            <a:off x="6796980" y="6299895"/>
            <a:ext cx="300038" cy="300038"/>
          </a:xfrm>
          <a:prstGeom prst="ellipse">
            <a:avLst/>
          </a:prstGeom>
          <a:solidFill>
            <a:srgbClr val="0B63E5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73" name="Shape 23">
            <a:extLst>
              <a:ext uri="{FF2B5EF4-FFF2-40B4-BE49-F238E27FC236}">
                <a16:creationId xmlns:a16="http://schemas.microsoft.com/office/drawing/2014/main" id="{195173A5-F7F0-55ED-1A0A-A7C2EEDEFDF9}"/>
              </a:ext>
            </a:extLst>
          </p:cNvPr>
          <p:cNvSpPr/>
          <p:nvPr/>
        </p:nvSpPr>
        <p:spPr>
          <a:xfrm>
            <a:off x="5536853" y="6899970"/>
            <a:ext cx="2819846" cy="1899940"/>
          </a:xfrm>
          <a:prstGeom prst="roundRect">
            <a:avLst>
              <a:gd name="adj" fmla="val 4998"/>
            </a:avLst>
          </a:prstGeom>
          <a:solidFill>
            <a:srgbClr val="F2F6FB"/>
          </a:solidFill>
          <a:ln w="9525">
            <a:solidFill>
              <a:srgbClr val="C9D8E6"/>
            </a:solidFill>
            <a:prstDash val="solid"/>
          </a:ln>
        </p:spPr>
      </p:sp>
      <p:sp>
        <p:nvSpPr>
          <p:cNvPr id="74" name="Text 24">
            <a:extLst>
              <a:ext uri="{FF2B5EF4-FFF2-40B4-BE49-F238E27FC236}">
                <a16:creationId xmlns:a16="http://schemas.microsoft.com/office/drawing/2014/main" id="{814E042C-3E2E-AD39-615E-062AD8F0D8AB}"/>
              </a:ext>
            </a:extLst>
          </p:cNvPr>
          <p:cNvSpPr/>
          <p:nvPr/>
        </p:nvSpPr>
        <p:spPr>
          <a:xfrm>
            <a:off x="5746403" y="7109520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0B63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</a:t>
            </a:r>
            <a:endParaRPr lang="en-US" sz="2800" dirty="0"/>
          </a:p>
        </p:txBody>
      </p:sp>
      <p:sp>
        <p:nvSpPr>
          <p:cNvPr id="75" name="Text 25">
            <a:extLst>
              <a:ext uri="{FF2B5EF4-FFF2-40B4-BE49-F238E27FC236}">
                <a16:creationId xmlns:a16="http://schemas.microsoft.com/office/drawing/2014/main" id="{62B52D25-5E67-0DB0-E2C0-7FA8C98204CF}"/>
              </a:ext>
            </a:extLst>
          </p:cNvPr>
          <p:cNvSpPr/>
          <p:nvPr/>
        </p:nvSpPr>
        <p:spPr>
          <a:xfrm>
            <a:off x="5746403" y="7668220"/>
            <a:ext cx="2476946" cy="9145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09536"/>
              </a:lnSpc>
              <a:buNone/>
            </a:pPr>
            <a:r>
              <a:rPr lang="en-US" sz="1800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Hitachi Projector and Plasma Panel Launch &amp; Distribution Across India</a:t>
            </a:r>
            <a:endParaRPr lang="en-US" sz="1800" dirty="0"/>
          </a:p>
        </p:txBody>
      </p:sp>
      <p:sp>
        <p:nvSpPr>
          <p:cNvPr id="76" name="Shape 26">
            <a:extLst>
              <a:ext uri="{FF2B5EF4-FFF2-40B4-BE49-F238E27FC236}">
                <a16:creationId xmlns:a16="http://schemas.microsoft.com/office/drawing/2014/main" id="{0FA7F765-EE18-8E19-BE61-752372BC91D1}"/>
              </a:ext>
            </a:extLst>
          </p:cNvPr>
          <p:cNvSpPr/>
          <p:nvPr/>
        </p:nvSpPr>
        <p:spPr>
          <a:xfrm>
            <a:off x="8402092" y="5999857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77" name="Shape 27">
            <a:extLst>
              <a:ext uri="{FF2B5EF4-FFF2-40B4-BE49-F238E27FC236}">
                <a16:creationId xmlns:a16="http://schemas.microsoft.com/office/drawing/2014/main" id="{85E656BD-FB66-E0E6-0092-6EC5D5F883C0}"/>
              </a:ext>
            </a:extLst>
          </p:cNvPr>
          <p:cNvSpPr/>
          <p:nvPr/>
        </p:nvSpPr>
        <p:spPr>
          <a:xfrm>
            <a:off x="8261598" y="6299895"/>
            <a:ext cx="300038" cy="300038"/>
          </a:xfrm>
          <a:prstGeom prst="ellipse">
            <a:avLst/>
          </a:prstGeom>
          <a:solidFill>
            <a:srgbClr val="0B63E5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78" name="Shape 28">
            <a:extLst>
              <a:ext uri="{FF2B5EF4-FFF2-40B4-BE49-F238E27FC236}">
                <a16:creationId xmlns:a16="http://schemas.microsoft.com/office/drawing/2014/main" id="{F008C192-D1EB-6CB9-BD91-C17AAAC63F1C}"/>
              </a:ext>
            </a:extLst>
          </p:cNvPr>
          <p:cNvSpPr/>
          <p:nvPr/>
        </p:nvSpPr>
        <p:spPr>
          <a:xfrm>
            <a:off x="7001619" y="3199954"/>
            <a:ext cx="2819846" cy="2795141"/>
          </a:xfrm>
          <a:prstGeom prst="roundRect">
            <a:avLst>
              <a:gd name="adj" fmla="val 5001"/>
            </a:avLst>
          </a:prstGeom>
          <a:solidFill>
            <a:srgbClr val="F2F6FB"/>
          </a:solidFill>
          <a:ln w="9525">
            <a:solidFill>
              <a:srgbClr val="C9D8E6"/>
            </a:solidFill>
            <a:prstDash val="solid"/>
          </a:ln>
        </p:spPr>
      </p:sp>
      <p:sp>
        <p:nvSpPr>
          <p:cNvPr id="79" name="Text 29">
            <a:extLst>
              <a:ext uri="{FF2B5EF4-FFF2-40B4-BE49-F238E27FC236}">
                <a16:creationId xmlns:a16="http://schemas.microsoft.com/office/drawing/2014/main" id="{E3DDD42D-0D53-C89B-D862-AF5F6CF1A75E}"/>
              </a:ext>
            </a:extLst>
          </p:cNvPr>
          <p:cNvSpPr/>
          <p:nvPr/>
        </p:nvSpPr>
        <p:spPr>
          <a:xfrm>
            <a:off x="7211169" y="3409504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0B63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</a:t>
            </a:r>
            <a:endParaRPr lang="en-US" sz="2800" dirty="0"/>
          </a:p>
        </p:txBody>
      </p:sp>
      <p:sp>
        <p:nvSpPr>
          <p:cNvPr id="80" name="Text 30">
            <a:extLst>
              <a:ext uri="{FF2B5EF4-FFF2-40B4-BE49-F238E27FC236}">
                <a16:creationId xmlns:a16="http://schemas.microsoft.com/office/drawing/2014/main" id="{38C50491-64D3-63CE-E0E9-521761180A42}"/>
              </a:ext>
            </a:extLst>
          </p:cNvPr>
          <p:cNvSpPr/>
          <p:nvPr/>
        </p:nvSpPr>
        <p:spPr>
          <a:xfrm>
            <a:off x="7239000" y="3924300"/>
            <a:ext cx="2248346" cy="9145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285750" indent="-285750" algn="l">
              <a:lnSpc>
                <a:spcPct val="109536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Panasonic Distribution across India</a:t>
            </a:r>
            <a:endParaRPr lang="en-US" sz="1800" dirty="0"/>
          </a:p>
        </p:txBody>
      </p:sp>
      <p:sp>
        <p:nvSpPr>
          <p:cNvPr id="81" name="Text 31">
            <a:extLst>
              <a:ext uri="{FF2B5EF4-FFF2-40B4-BE49-F238E27FC236}">
                <a16:creationId xmlns:a16="http://schemas.microsoft.com/office/drawing/2014/main" id="{753B2709-2187-992E-C432-BF3C9E5E0EA6}"/>
              </a:ext>
            </a:extLst>
          </p:cNvPr>
          <p:cNvSpPr/>
          <p:nvPr/>
        </p:nvSpPr>
        <p:spPr>
          <a:xfrm>
            <a:off x="7239000" y="4763171"/>
            <a:ext cx="2472034" cy="12066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285750" indent="-285750" algn="l">
              <a:lnSpc>
                <a:spcPct val="109536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AV showroom opened in GK, in the same building as Mr. Kapil Dev’s office</a:t>
            </a:r>
            <a:endParaRPr lang="en-US" dirty="0"/>
          </a:p>
        </p:txBody>
      </p:sp>
      <p:sp>
        <p:nvSpPr>
          <p:cNvPr id="82" name="Shape 32">
            <a:extLst>
              <a:ext uri="{FF2B5EF4-FFF2-40B4-BE49-F238E27FC236}">
                <a16:creationId xmlns:a16="http://schemas.microsoft.com/office/drawing/2014/main" id="{320D6A79-EF3F-31E5-1A03-671BC48302AE}"/>
              </a:ext>
            </a:extLst>
          </p:cNvPr>
          <p:cNvSpPr/>
          <p:nvPr/>
        </p:nvSpPr>
        <p:spPr>
          <a:xfrm>
            <a:off x="9866709" y="6599932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83" name="Shape 33">
            <a:extLst>
              <a:ext uri="{FF2B5EF4-FFF2-40B4-BE49-F238E27FC236}">
                <a16:creationId xmlns:a16="http://schemas.microsoft.com/office/drawing/2014/main" id="{FC7855D3-CE6D-CD1E-5B43-66179BCC0D20}"/>
              </a:ext>
            </a:extLst>
          </p:cNvPr>
          <p:cNvSpPr/>
          <p:nvPr/>
        </p:nvSpPr>
        <p:spPr>
          <a:xfrm>
            <a:off x="9726216" y="6299895"/>
            <a:ext cx="300038" cy="300038"/>
          </a:xfrm>
          <a:prstGeom prst="ellipse">
            <a:avLst/>
          </a:prstGeom>
          <a:solidFill>
            <a:srgbClr val="0B63E5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84" name="Shape 34">
            <a:extLst>
              <a:ext uri="{FF2B5EF4-FFF2-40B4-BE49-F238E27FC236}">
                <a16:creationId xmlns:a16="http://schemas.microsoft.com/office/drawing/2014/main" id="{8E4BB2B5-CFD4-A2CA-39DC-637259C3985B}"/>
              </a:ext>
            </a:extLst>
          </p:cNvPr>
          <p:cNvSpPr/>
          <p:nvPr/>
        </p:nvSpPr>
        <p:spPr>
          <a:xfrm>
            <a:off x="8466237" y="6899970"/>
            <a:ext cx="2819846" cy="1899940"/>
          </a:xfrm>
          <a:prstGeom prst="roundRect">
            <a:avLst>
              <a:gd name="adj" fmla="val 4998"/>
            </a:avLst>
          </a:prstGeom>
          <a:solidFill>
            <a:srgbClr val="F2F6FB"/>
          </a:solidFill>
          <a:ln w="9525">
            <a:solidFill>
              <a:srgbClr val="C9D8E6"/>
            </a:solidFill>
            <a:prstDash val="solid"/>
          </a:ln>
        </p:spPr>
      </p:sp>
      <p:sp>
        <p:nvSpPr>
          <p:cNvPr id="85" name="Text 35">
            <a:extLst>
              <a:ext uri="{FF2B5EF4-FFF2-40B4-BE49-F238E27FC236}">
                <a16:creationId xmlns:a16="http://schemas.microsoft.com/office/drawing/2014/main" id="{3BBBE6A1-CD40-243F-C899-5E3F677ABF84}"/>
              </a:ext>
            </a:extLst>
          </p:cNvPr>
          <p:cNvSpPr/>
          <p:nvPr/>
        </p:nvSpPr>
        <p:spPr>
          <a:xfrm>
            <a:off x="8675787" y="7109520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0B63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</a:t>
            </a:r>
            <a:endParaRPr lang="en-US" sz="2800" dirty="0"/>
          </a:p>
        </p:txBody>
      </p:sp>
      <p:sp>
        <p:nvSpPr>
          <p:cNvPr id="86" name="Text 36">
            <a:extLst>
              <a:ext uri="{FF2B5EF4-FFF2-40B4-BE49-F238E27FC236}">
                <a16:creationId xmlns:a16="http://schemas.microsoft.com/office/drawing/2014/main" id="{54181E99-5F2E-7286-7D14-71FCF0E7C3D9}"/>
              </a:ext>
            </a:extLst>
          </p:cNvPr>
          <p:cNvSpPr/>
          <p:nvPr/>
        </p:nvSpPr>
        <p:spPr>
          <a:xfrm>
            <a:off x="8675787" y="7668220"/>
            <a:ext cx="2640821" cy="330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9536"/>
              </a:lnSpc>
              <a:buNone/>
            </a:pPr>
            <a:r>
              <a:rPr lang="en-US" sz="1800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AV Projects</a:t>
            </a:r>
            <a:endParaRPr lang="en-US" sz="1800" dirty="0"/>
          </a:p>
        </p:txBody>
      </p:sp>
      <p:sp>
        <p:nvSpPr>
          <p:cNvPr id="87" name="Shape 37">
            <a:extLst>
              <a:ext uri="{FF2B5EF4-FFF2-40B4-BE49-F238E27FC236}">
                <a16:creationId xmlns:a16="http://schemas.microsoft.com/office/drawing/2014/main" id="{7FF4A151-3444-3C55-1453-862382976CB3}"/>
              </a:ext>
            </a:extLst>
          </p:cNvPr>
          <p:cNvSpPr/>
          <p:nvPr/>
        </p:nvSpPr>
        <p:spPr>
          <a:xfrm>
            <a:off x="11331476" y="5999857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88" name="Shape 38">
            <a:extLst>
              <a:ext uri="{FF2B5EF4-FFF2-40B4-BE49-F238E27FC236}">
                <a16:creationId xmlns:a16="http://schemas.microsoft.com/office/drawing/2014/main" id="{CD41042F-93F5-B135-1B5C-871B4672B2ED}"/>
              </a:ext>
            </a:extLst>
          </p:cNvPr>
          <p:cNvSpPr/>
          <p:nvPr/>
        </p:nvSpPr>
        <p:spPr>
          <a:xfrm>
            <a:off x="11190982" y="6299895"/>
            <a:ext cx="300038" cy="300038"/>
          </a:xfrm>
          <a:prstGeom prst="ellipse">
            <a:avLst/>
          </a:prstGeom>
          <a:solidFill>
            <a:srgbClr val="0B63E5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89" name="Shape 39">
            <a:extLst>
              <a:ext uri="{FF2B5EF4-FFF2-40B4-BE49-F238E27FC236}">
                <a16:creationId xmlns:a16="http://schemas.microsoft.com/office/drawing/2014/main" id="{D84861EE-426F-341E-6DA9-EC4EC9BBDDFE}"/>
              </a:ext>
            </a:extLst>
          </p:cNvPr>
          <p:cNvSpPr/>
          <p:nvPr/>
        </p:nvSpPr>
        <p:spPr>
          <a:xfrm>
            <a:off x="9930854" y="3199954"/>
            <a:ext cx="2819846" cy="2799904"/>
          </a:xfrm>
          <a:prstGeom prst="roundRect">
            <a:avLst>
              <a:gd name="adj" fmla="val 5001"/>
            </a:avLst>
          </a:prstGeom>
          <a:solidFill>
            <a:srgbClr val="F2F6FB"/>
          </a:solidFill>
          <a:ln w="9525">
            <a:solidFill>
              <a:srgbClr val="C9D8E6"/>
            </a:solidFill>
            <a:prstDash val="solid"/>
          </a:ln>
        </p:spPr>
      </p:sp>
      <p:sp>
        <p:nvSpPr>
          <p:cNvPr id="90" name="Text 40">
            <a:extLst>
              <a:ext uri="{FF2B5EF4-FFF2-40B4-BE49-F238E27FC236}">
                <a16:creationId xmlns:a16="http://schemas.microsoft.com/office/drawing/2014/main" id="{8A1A5EC8-2A31-E8B3-649E-DB9C3F469AAB}"/>
              </a:ext>
            </a:extLst>
          </p:cNvPr>
          <p:cNvSpPr/>
          <p:nvPr/>
        </p:nvSpPr>
        <p:spPr>
          <a:xfrm>
            <a:off x="10140404" y="3409504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0B63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</a:t>
            </a:r>
            <a:endParaRPr lang="en-US" sz="2800" dirty="0"/>
          </a:p>
        </p:txBody>
      </p:sp>
      <p:sp>
        <p:nvSpPr>
          <p:cNvPr id="91" name="Text 41">
            <a:extLst>
              <a:ext uri="{FF2B5EF4-FFF2-40B4-BE49-F238E27FC236}">
                <a16:creationId xmlns:a16="http://schemas.microsoft.com/office/drawing/2014/main" id="{AF08D5A5-9DB6-A22B-26E9-FC0D0E4FC775}"/>
              </a:ext>
            </a:extLst>
          </p:cNvPr>
          <p:cNvSpPr/>
          <p:nvPr/>
        </p:nvSpPr>
        <p:spPr>
          <a:xfrm>
            <a:off x="10140404" y="3968204"/>
            <a:ext cx="2476946" cy="12066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9536"/>
              </a:lnSpc>
              <a:buNone/>
            </a:pPr>
            <a:r>
              <a:rPr lang="en-US" sz="1800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AV Planet Experience Centre opened at X8 Okhla, Phase 2</a:t>
            </a:r>
            <a:endParaRPr lang="en-US" sz="1800" dirty="0"/>
          </a:p>
        </p:txBody>
      </p:sp>
      <p:sp>
        <p:nvSpPr>
          <p:cNvPr id="92" name="Shape 42">
            <a:extLst>
              <a:ext uri="{FF2B5EF4-FFF2-40B4-BE49-F238E27FC236}">
                <a16:creationId xmlns:a16="http://schemas.microsoft.com/office/drawing/2014/main" id="{A0CCA540-1F85-5195-C491-D255F9F89302}"/>
              </a:ext>
            </a:extLst>
          </p:cNvPr>
          <p:cNvSpPr/>
          <p:nvPr/>
        </p:nvSpPr>
        <p:spPr>
          <a:xfrm>
            <a:off x="12796093" y="6599932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93" name="Shape 43">
            <a:extLst>
              <a:ext uri="{FF2B5EF4-FFF2-40B4-BE49-F238E27FC236}">
                <a16:creationId xmlns:a16="http://schemas.microsoft.com/office/drawing/2014/main" id="{5ACD3C37-AB42-5203-1014-A41CA3E228E3}"/>
              </a:ext>
            </a:extLst>
          </p:cNvPr>
          <p:cNvSpPr/>
          <p:nvPr/>
        </p:nvSpPr>
        <p:spPr>
          <a:xfrm>
            <a:off x="12655600" y="6299895"/>
            <a:ext cx="300038" cy="300038"/>
          </a:xfrm>
          <a:prstGeom prst="ellipse">
            <a:avLst/>
          </a:prstGeom>
          <a:solidFill>
            <a:srgbClr val="0B63E5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94" name="Shape 44">
            <a:extLst>
              <a:ext uri="{FF2B5EF4-FFF2-40B4-BE49-F238E27FC236}">
                <a16:creationId xmlns:a16="http://schemas.microsoft.com/office/drawing/2014/main" id="{16B3EDC8-75E4-4087-EBCA-ABD9885028A3}"/>
              </a:ext>
            </a:extLst>
          </p:cNvPr>
          <p:cNvSpPr/>
          <p:nvPr/>
        </p:nvSpPr>
        <p:spPr>
          <a:xfrm>
            <a:off x="11395621" y="6899970"/>
            <a:ext cx="2819846" cy="1899940"/>
          </a:xfrm>
          <a:prstGeom prst="roundRect">
            <a:avLst>
              <a:gd name="adj" fmla="val 4998"/>
            </a:avLst>
          </a:prstGeom>
          <a:solidFill>
            <a:srgbClr val="F2F6FB"/>
          </a:solidFill>
          <a:ln w="9525">
            <a:solidFill>
              <a:srgbClr val="C9D8E6"/>
            </a:solidFill>
            <a:prstDash val="solid"/>
          </a:ln>
        </p:spPr>
      </p:sp>
      <p:sp>
        <p:nvSpPr>
          <p:cNvPr id="95" name="Text 45">
            <a:extLst>
              <a:ext uri="{FF2B5EF4-FFF2-40B4-BE49-F238E27FC236}">
                <a16:creationId xmlns:a16="http://schemas.microsoft.com/office/drawing/2014/main" id="{24AEAB90-21DE-A5FA-0C93-DD57AE49B37E}"/>
              </a:ext>
            </a:extLst>
          </p:cNvPr>
          <p:cNvSpPr/>
          <p:nvPr/>
        </p:nvSpPr>
        <p:spPr>
          <a:xfrm>
            <a:off x="11605171" y="7109520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0B63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</a:t>
            </a:r>
            <a:endParaRPr lang="en-US" sz="2800" dirty="0"/>
          </a:p>
        </p:txBody>
      </p:sp>
      <p:sp>
        <p:nvSpPr>
          <p:cNvPr id="96" name="Text 46">
            <a:extLst>
              <a:ext uri="{FF2B5EF4-FFF2-40B4-BE49-F238E27FC236}">
                <a16:creationId xmlns:a16="http://schemas.microsoft.com/office/drawing/2014/main" id="{3D5CA8F5-FC22-871B-9A17-555425DFF530}"/>
              </a:ext>
            </a:extLst>
          </p:cNvPr>
          <p:cNvSpPr/>
          <p:nvPr/>
        </p:nvSpPr>
        <p:spPr>
          <a:xfrm>
            <a:off x="11605171" y="7668220"/>
            <a:ext cx="2476946" cy="9145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9536"/>
              </a:lnSpc>
              <a:buNone/>
            </a:pPr>
            <a:r>
              <a:rPr lang="en-US" sz="1800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Stopped Distribution and Focus on Projects Only</a:t>
            </a:r>
            <a:endParaRPr lang="en-US" sz="1800" dirty="0"/>
          </a:p>
        </p:txBody>
      </p:sp>
      <p:sp>
        <p:nvSpPr>
          <p:cNvPr id="97" name="Shape 47">
            <a:extLst>
              <a:ext uri="{FF2B5EF4-FFF2-40B4-BE49-F238E27FC236}">
                <a16:creationId xmlns:a16="http://schemas.microsoft.com/office/drawing/2014/main" id="{5054BF97-C9FD-E3A6-2607-776F1E41E89C}"/>
              </a:ext>
            </a:extLst>
          </p:cNvPr>
          <p:cNvSpPr/>
          <p:nvPr/>
        </p:nvSpPr>
        <p:spPr>
          <a:xfrm>
            <a:off x="14260711" y="5999857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98" name="Shape 48">
            <a:extLst>
              <a:ext uri="{FF2B5EF4-FFF2-40B4-BE49-F238E27FC236}">
                <a16:creationId xmlns:a16="http://schemas.microsoft.com/office/drawing/2014/main" id="{97C1D329-B4FB-06E2-E2F5-3D5C0D416CBF}"/>
              </a:ext>
            </a:extLst>
          </p:cNvPr>
          <p:cNvSpPr/>
          <p:nvPr/>
        </p:nvSpPr>
        <p:spPr>
          <a:xfrm>
            <a:off x="14120217" y="6299895"/>
            <a:ext cx="300038" cy="300038"/>
          </a:xfrm>
          <a:prstGeom prst="ellipse">
            <a:avLst/>
          </a:prstGeom>
          <a:solidFill>
            <a:srgbClr val="0B63E5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99" name="Shape 49">
            <a:extLst>
              <a:ext uri="{FF2B5EF4-FFF2-40B4-BE49-F238E27FC236}">
                <a16:creationId xmlns:a16="http://schemas.microsoft.com/office/drawing/2014/main" id="{F16D30E6-59D1-124F-A5F4-82E0D0517A59}"/>
              </a:ext>
            </a:extLst>
          </p:cNvPr>
          <p:cNvSpPr/>
          <p:nvPr/>
        </p:nvSpPr>
        <p:spPr>
          <a:xfrm>
            <a:off x="12860238" y="3199954"/>
            <a:ext cx="2819846" cy="2799904"/>
          </a:xfrm>
          <a:prstGeom prst="roundRect">
            <a:avLst>
              <a:gd name="adj" fmla="val 5001"/>
            </a:avLst>
          </a:prstGeom>
          <a:solidFill>
            <a:srgbClr val="F2F6FB"/>
          </a:solidFill>
          <a:ln w="9525">
            <a:solidFill>
              <a:srgbClr val="C9D8E6"/>
            </a:solidFill>
            <a:prstDash val="solid"/>
          </a:ln>
        </p:spPr>
      </p:sp>
      <p:sp>
        <p:nvSpPr>
          <p:cNvPr id="100" name="Text 50">
            <a:extLst>
              <a:ext uri="{FF2B5EF4-FFF2-40B4-BE49-F238E27FC236}">
                <a16:creationId xmlns:a16="http://schemas.microsoft.com/office/drawing/2014/main" id="{A568E059-31BF-5DCA-7523-D7E4E9F8ADE7}"/>
              </a:ext>
            </a:extLst>
          </p:cNvPr>
          <p:cNvSpPr/>
          <p:nvPr/>
        </p:nvSpPr>
        <p:spPr>
          <a:xfrm>
            <a:off x="13069788" y="3409504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0B63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</a:t>
            </a:r>
            <a:endParaRPr lang="en-US" sz="2800" dirty="0"/>
          </a:p>
        </p:txBody>
      </p:sp>
      <p:sp>
        <p:nvSpPr>
          <p:cNvPr id="101" name="Text 51">
            <a:extLst>
              <a:ext uri="{FF2B5EF4-FFF2-40B4-BE49-F238E27FC236}">
                <a16:creationId xmlns:a16="http://schemas.microsoft.com/office/drawing/2014/main" id="{7876D545-AB9A-994B-50FC-E3D1B2543082}"/>
              </a:ext>
            </a:extLst>
          </p:cNvPr>
          <p:cNvSpPr/>
          <p:nvPr/>
        </p:nvSpPr>
        <p:spPr>
          <a:xfrm>
            <a:off x="13069788" y="3968204"/>
            <a:ext cx="2476946" cy="1968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536"/>
              </a:lnSpc>
              <a:buNone/>
            </a:pPr>
            <a:r>
              <a:rPr lang="en-US" sz="1800" dirty="0">
                <a:solidFill>
                  <a:srgbClr val="1C2E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Designed and completed 1800+ AV Rooms</a:t>
            </a:r>
            <a:endParaRPr lang="en-US" sz="1800" dirty="0"/>
          </a:p>
        </p:txBody>
      </p:sp>
      <p:sp>
        <p:nvSpPr>
          <p:cNvPr id="102" name="Shape 52">
            <a:extLst>
              <a:ext uri="{FF2B5EF4-FFF2-40B4-BE49-F238E27FC236}">
                <a16:creationId xmlns:a16="http://schemas.microsoft.com/office/drawing/2014/main" id="{B5EFCD47-3A8E-949D-BC12-2DD98505852C}"/>
              </a:ext>
            </a:extLst>
          </p:cNvPr>
          <p:cNvSpPr/>
          <p:nvPr/>
        </p:nvSpPr>
        <p:spPr>
          <a:xfrm>
            <a:off x="15725477" y="6599932"/>
            <a:ext cx="19050" cy="300038"/>
          </a:xfrm>
          <a:prstGeom prst="rect">
            <a:avLst/>
          </a:prstGeom>
          <a:solidFill>
            <a:srgbClr val="8FA6BD"/>
          </a:solidFill>
          <a:ln/>
        </p:spPr>
      </p:sp>
      <p:sp>
        <p:nvSpPr>
          <p:cNvPr id="103" name="Shape 53">
            <a:extLst>
              <a:ext uri="{FF2B5EF4-FFF2-40B4-BE49-F238E27FC236}">
                <a16:creationId xmlns:a16="http://schemas.microsoft.com/office/drawing/2014/main" id="{8BF57350-7F18-BC46-1DE9-135EBBF52B3F}"/>
              </a:ext>
            </a:extLst>
          </p:cNvPr>
          <p:cNvSpPr/>
          <p:nvPr/>
        </p:nvSpPr>
        <p:spPr>
          <a:xfrm>
            <a:off x="15584984" y="6299895"/>
            <a:ext cx="300038" cy="300038"/>
          </a:xfrm>
          <a:prstGeom prst="ellipse">
            <a:avLst/>
          </a:prstGeom>
          <a:solidFill>
            <a:srgbClr val="E8232A"/>
          </a:solidFill>
          <a:ln w="57150">
            <a:solidFill>
              <a:srgbClr val="FFFFFF"/>
            </a:solidFill>
            <a:prstDash val="solid"/>
          </a:ln>
        </p:spPr>
      </p:sp>
      <p:sp>
        <p:nvSpPr>
          <p:cNvPr id="104" name="Shape 54">
            <a:extLst>
              <a:ext uri="{FF2B5EF4-FFF2-40B4-BE49-F238E27FC236}">
                <a16:creationId xmlns:a16="http://schemas.microsoft.com/office/drawing/2014/main" id="{995505F5-881B-D934-057B-12225308BF9F}"/>
              </a:ext>
            </a:extLst>
          </p:cNvPr>
          <p:cNvSpPr/>
          <p:nvPr/>
        </p:nvSpPr>
        <p:spPr>
          <a:xfrm>
            <a:off x="14325005" y="6899970"/>
            <a:ext cx="2819846" cy="1899940"/>
          </a:xfrm>
          <a:prstGeom prst="roundRect">
            <a:avLst>
              <a:gd name="adj" fmla="val 4998"/>
            </a:avLst>
          </a:prstGeom>
          <a:solidFill>
            <a:srgbClr val="FDF1F1"/>
          </a:solidFill>
          <a:ln w="9525">
            <a:solidFill>
              <a:srgbClr val="F3C2C4"/>
            </a:solidFill>
            <a:prstDash val="solid"/>
          </a:ln>
        </p:spPr>
      </p:sp>
      <p:sp>
        <p:nvSpPr>
          <p:cNvPr id="105" name="Text 55">
            <a:extLst>
              <a:ext uri="{FF2B5EF4-FFF2-40B4-BE49-F238E27FC236}">
                <a16:creationId xmlns:a16="http://schemas.microsoft.com/office/drawing/2014/main" id="{CC025F64-317C-2BF3-1CAE-5DBD381593CA}"/>
              </a:ext>
            </a:extLst>
          </p:cNvPr>
          <p:cNvSpPr/>
          <p:nvPr/>
        </p:nvSpPr>
        <p:spPr>
          <a:xfrm>
            <a:off x="14534555" y="7109520"/>
            <a:ext cx="2640821" cy="469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5419"/>
              </a:lnSpc>
              <a:buNone/>
            </a:pPr>
            <a:r>
              <a:rPr lang="en-US" sz="2800" b="1" dirty="0">
                <a:solidFill>
                  <a:srgbClr val="E823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2800" dirty="0"/>
          </a:p>
        </p:txBody>
      </p:sp>
      <p:sp>
        <p:nvSpPr>
          <p:cNvPr id="106" name="Text 56">
            <a:extLst>
              <a:ext uri="{FF2B5EF4-FFF2-40B4-BE49-F238E27FC236}">
                <a16:creationId xmlns:a16="http://schemas.microsoft.com/office/drawing/2014/main" id="{77127473-74D5-8216-9D14-169B89AE8E00}"/>
              </a:ext>
            </a:extLst>
          </p:cNvPr>
          <p:cNvSpPr/>
          <p:nvPr/>
        </p:nvSpPr>
        <p:spPr>
          <a:xfrm>
            <a:off x="14485278" y="7581900"/>
            <a:ext cx="2640821" cy="10757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9536"/>
              </a:lnSpc>
              <a:buNone/>
            </a:pPr>
            <a:r>
              <a:rPr lang="en-US" dirty="0"/>
              <a:t>Savi Owned Worldclass AV Planet Experience Centre at C57/3 Okhla Phase 2, New Delhi-110020</a:t>
            </a:r>
          </a:p>
        </p:txBody>
      </p:sp>
      <p:sp>
        <p:nvSpPr>
          <p:cNvPr id="107" name="Shape 57">
            <a:extLst>
              <a:ext uri="{FF2B5EF4-FFF2-40B4-BE49-F238E27FC236}">
                <a16:creationId xmlns:a16="http://schemas.microsoft.com/office/drawing/2014/main" id="{89550D12-5F5C-503D-4116-9709C7E54585}"/>
              </a:ext>
            </a:extLst>
          </p:cNvPr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C9D8E6"/>
          </a:solidFill>
          <a:ln/>
        </p:spPr>
      </p:sp>
      <p:sp>
        <p:nvSpPr>
          <p:cNvPr id="108" name="Shape 58">
            <a:extLst>
              <a:ext uri="{FF2B5EF4-FFF2-40B4-BE49-F238E27FC236}">
                <a16:creationId xmlns:a16="http://schemas.microsoft.com/office/drawing/2014/main" id="{86BFD92A-D143-ECAF-5A1F-80E3BA05641F}"/>
              </a:ext>
            </a:extLst>
          </p:cNvPr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  <a:ln/>
        </p:spPr>
      </p:sp>
      <p:sp>
        <p:nvSpPr>
          <p:cNvPr id="109" name="Text 59">
            <a:extLst>
              <a:ext uri="{FF2B5EF4-FFF2-40B4-BE49-F238E27FC236}">
                <a16:creationId xmlns:a16="http://schemas.microsoft.com/office/drawing/2014/main" id="{80F80BCF-FDF5-218C-DD8F-84ECF02DF1C4}"/>
              </a:ext>
            </a:extLst>
          </p:cNvPr>
          <p:cNvSpPr/>
          <p:nvPr/>
        </p:nvSpPr>
        <p:spPr>
          <a:xfrm>
            <a:off x="1524000" y="9334500"/>
            <a:ext cx="330516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kern="0" spc="215" dirty="0">
                <a:solidFill>
                  <a:srgbClr val="2A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 VISION PVT. LTD.</a:t>
            </a:r>
            <a:endParaRPr lang="en-US" sz="1800" dirty="0"/>
          </a:p>
        </p:txBody>
      </p:sp>
      <p:sp>
        <p:nvSpPr>
          <p:cNvPr id="110" name="Text 60">
            <a:extLst>
              <a:ext uri="{FF2B5EF4-FFF2-40B4-BE49-F238E27FC236}">
                <a16:creationId xmlns:a16="http://schemas.microsoft.com/office/drawing/2014/main" id="{5B829F41-FB87-6C81-BD23-68B721FF09BF}"/>
              </a:ext>
            </a:extLst>
          </p:cNvPr>
          <p:cNvSpPr/>
          <p:nvPr/>
        </p:nvSpPr>
        <p:spPr>
          <a:xfrm>
            <a:off x="16248013" y="9348788"/>
            <a:ext cx="934641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kern="0" spc="179" dirty="0">
                <a:solidFill>
                  <a:srgbClr val="2A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18</a:t>
            </a:r>
            <a:endParaRPr lang="en-US" sz="1800" dirty="0"/>
          </a:p>
        </p:txBody>
      </p:sp>
      <p:grpSp>
        <p:nvGrpSpPr>
          <p:cNvPr id="2" name="Group 23">
            <a:extLst>
              <a:ext uri="{FF2B5EF4-FFF2-40B4-BE49-F238E27FC236}">
                <a16:creationId xmlns:a16="http://schemas.microsoft.com/office/drawing/2014/main" id="{A266C040-198F-D803-36F3-767AB760A211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3" name="Freeform 24">
              <a:extLst>
                <a:ext uri="{FF2B5EF4-FFF2-40B4-BE49-F238E27FC236}">
                  <a16:creationId xmlns:a16="http://schemas.microsoft.com/office/drawing/2014/main" id="{6998F4B8-7D9F-DF5E-DEBC-10C2C6C2C456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7492" b="-17492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549416674"/>
      </p:ext>
    </p:extLst>
  </p:cSld>
  <p:clrMapOvr>
    <a:masterClrMapping/>
  </p:clrMapOvr>
  <p:transition spd="slow" advTm="5593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4" name="TextBox 4"/>
          <p:cNvSpPr txBox="1"/>
          <p:nvPr/>
        </p:nvSpPr>
        <p:spPr>
          <a:xfrm>
            <a:off x="14193869" y="838200"/>
            <a:ext cx="2951131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— WHAT WE 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3000" y="2266950"/>
            <a:ext cx="13682186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Four disciplines. One integrated system.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3000" y="3276600"/>
            <a:ext cx="13682186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From the boardroom to the control room, every engagement draws on the same four core capabilities.</a:t>
            </a:r>
          </a:p>
        </p:txBody>
      </p:sp>
      <p:sp>
        <p:nvSpPr>
          <p:cNvPr id="7" name="AutoShape 7"/>
          <p:cNvSpPr/>
          <p:nvPr/>
        </p:nvSpPr>
        <p:spPr>
          <a:xfrm>
            <a:off x="1143000" y="3886200"/>
            <a:ext cx="4000500" cy="1905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8" name="TextBox 8"/>
          <p:cNvSpPr txBox="1"/>
          <p:nvPr/>
        </p:nvSpPr>
        <p:spPr>
          <a:xfrm>
            <a:off x="1143000" y="4114800"/>
            <a:ext cx="315087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38506A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3000" y="4648200"/>
            <a:ext cx="3581400" cy="716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5"/>
              </a:lnSpc>
            </a:pPr>
            <a:r>
              <a:rPr lang="en-US" sz="2250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Workplace &amp; Corporate Collaboration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43000" y="5402485"/>
            <a:ext cx="35814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Engineered around how your teams actually work.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3000" y="6302597"/>
            <a:ext cx="358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Matrix routing &amp; touch control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3000" y="6712172"/>
            <a:ext cx="358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Cost-efficient huddle spaces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3000" y="7121747"/>
            <a:ext cx="358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Line-array sound for town halls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3000" y="7531322"/>
            <a:ext cx="358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Interactive smart classrooms</a:t>
            </a:r>
          </a:p>
        </p:txBody>
      </p:sp>
      <p:sp>
        <p:nvSpPr>
          <p:cNvPr id="15" name="AutoShape 15"/>
          <p:cNvSpPr/>
          <p:nvPr/>
        </p:nvSpPr>
        <p:spPr>
          <a:xfrm>
            <a:off x="5143500" y="3886200"/>
            <a:ext cx="4000500" cy="1905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6" name="TextBox 16"/>
          <p:cNvSpPr txBox="1"/>
          <p:nvPr/>
        </p:nvSpPr>
        <p:spPr>
          <a:xfrm>
            <a:off x="5143500" y="4114800"/>
            <a:ext cx="368903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38506A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43500" y="4648200"/>
            <a:ext cx="3581400" cy="716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5"/>
              </a:lnSpc>
            </a:pPr>
            <a:r>
              <a:rPr lang="en-US" sz="2250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Video Conferencing Solutions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43500" y="5402485"/>
            <a:ext cx="35814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Unified communications hardware built for reliability.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43500" y="6302597"/>
            <a:ext cx="358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Unified Communications (UC) kits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43500" y="6712172"/>
            <a:ext cx="35814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AI-powered PTZ cameras with tracking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143500" y="7436072"/>
            <a:ext cx="358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Far-field microphone arrays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43500" y="7845647"/>
            <a:ext cx="358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BYOD wireless casting systems</a:t>
            </a:r>
          </a:p>
        </p:txBody>
      </p:sp>
      <p:sp>
        <p:nvSpPr>
          <p:cNvPr id="23" name="AutoShape 23"/>
          <p:cNvSpPr/>
          <p:nvPr/>
        </p:nvSpPr>
        <p:spPr>
          <a:xfrm>
            <a:off x="9144000" y="3886200"/>
            <a:ext cx="4000500" cy="1905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4" name="TextBox 24"/>
          <p:cNvSpPr txBox="1"/>
          <p:nvPr/>
        </p:nvSpPr>
        <p:spPr>
          <a:xfrm>
            <a:off x="9144000" y="4114800"/>
            <a:ext cx="368618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38506A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144000" y="4648200"/>
            <a:ext cx="3581400" cy="716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5"/>
              </a:lnSpc>
            </a:pPr>
            <a:r>
              <a:rPr lang="en-US" sz="2250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Large-Format Displays &amp; Signage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4000" y="5402485"/>
            <a:ext cx="35814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Always-on visual environments, centrally managed.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44000" y="6302597"/>
            <a:ext cx="35814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Direct-view LED walls, indoor &amp; outdoor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44000" y="7026497"/>
            <a:ext cx="35814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Signage on Samsung Tizen &amp; LG webOS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144000" y="7750397"/>
            <a:ext cx="358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Multi-screen control rooms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144000" y="8159972"/>
            <a:ext cx="358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Command centre deployments</a:t>
            </a:r>
          </a:p>
        </p:txBody>
      </p:sp>
      <p:sp>
        <p:nvSpPr>
          <p:cNvPr id="31" name="AutoShape 31"/>
          <p:cNvSpPr/>
          <p:nvPr/>
        </p:nvSpPr>
        <p:spPr>
          <a:xfrm>
            <a:off x="13144500" y="3886200"/>
            <a:ext cx="4000500" cy="1905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32" name="TextBox 32"/>
          <p:cNvSpPr txBox="1"/>
          <p:nvPr/>
        </p:nvSpPr>
        <p:spPr>
          <a:xfrm>
            <a:off x="13144500" y="4114800"/>
            <a:ext cx="378333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38506A"/>
                </a:solidFill>
                <a:latin typeface="Arimo Bold"/>
                <a:ea typeface="Arimo Bold"/>
                <a:cs typeface="Arimo Bold"/>
                <a:sym typeface="Arimo Bold"/>
              </a:rPr>
              <a:t>04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144500" y="4648200"/>
            <a:ext cx="4000500" cy="716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5"/>
              </a:lnSpc>
            </a:pPr>
            <a:r>
              <a:rPr lang="en-US" sz="2250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Managed Services, Security &amp; AMC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44500" y="5402485"/>
            <a:ext cx="40005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Operational support long after installation day.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144500" y="6302597"/>
            <a:ext cx="40005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AV consultancy &amp; acoustic blueprints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144500" y="6712172"/>
            <a:ext cx="40005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Annual Maintenance Contracts (AMC)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144500" y="7121747"/>
            <a:ext cx="40005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CCTV &amp; enterprise security systems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144500" y="7531322"/>
            <a:ext cx="40005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24/7 monitored support</a:t>
            </a:r>
          </a:p>
        </p:txBody>
      </p:sp>
      <p:sp>
        <p:nvSpPr>
          <p:cNvPr id="39" name="AutoShape 39"/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40" name="AutoShape 40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41" name="TextBox 41"/>
          <p:cNvSpPr txBox="1"/>
          <p:nvPr/>
        </p:nvSpPr>
        <p:spPr>
          <a:xfrm>
            <a:off x="1524000" y="9305925"/>
            <a:ext cx="31242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254222" y="9320212"/>
            <a:ext cx="890778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06 / 18</a:t>
            </a:r>
          </a:p>
        </p:txBody>
      </p:sp>
      <p:grpSp>
        <p:nvGrpSpPr>
          <p:cNvPr id="45" name="Group 23">
            <a:extLst>
              <a:ext uri="{FF2B5EF4-FFF2-40B4-BE49-F238E27FC236}">
                <a16:creationId xmlns:a16="http://schemas.microsoft.com/office/drawing/2014/main" id="{BA24C7DA-D115-276E-00E8-8A26049A57CE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46" name="Freeform 24">
              <a:extLst>
                <a:ext uri="{FF2B5EF4-FFF2-40B4-BE49-F238E27FC236}">
                  <a16:creationId xmlns:a16="http://schemas.microsoft.com/office/drawing/2014/main" id="{E64F9318-EDB5-ACCD-58AF-AD495E337F95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7124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53844AC-AF95-4074-05B9-0E88AEC18AE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1A5EF6F8-D937-10E7-1259-1BE2B4D87A14}"/>
              </a:ext>
            </a:extLst>
          </p:cNvPr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9A44AA3-D2C4-9442-7738-D9736FD445DA}"/>
              </a:ext>
            </a:extLst>
          </p:cNvPr>
          <p:cNvSpPr txBox="1"/>
          <p:nvPr/>
        </p:nvSpPr>
        <p:spPr>
          <a:xfrm>
            <a:off x="14401990" y="838200"/>
            <a:ext cx="2743010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— SOLUTIONS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F2A742B-F326-85C6-D8CB-3F0D6758DCD3}"/>
              </a:ext>
            </a:extLst>
          </p:cNvPr>
          <p:cNvSpPr txBox="1"/>
          <p:nvPr/>
        </p:nvSpPr>
        <p:spPr>
          <a:xfrm>
            <a:off x="1143000" y="1421606"/>
            <a:ext cx="11607737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Our core solutions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B75081C-62E0-A2DB-B225-29F1257F3D8F}"/>
              </a:ext>
            </a:extLst>
          </p:cNvPr>
          <p:cNvSpPr txBox="1"/>
          <p:nvPr/>
        </p:nvSpPr>
        <p:spPr>
          <a:xfrm>
            <a:off x="1143000" y="2326481"/>
            <a:ext cx="11607737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Engineered environments for every kind of space where your business communicates.</a:t>
            </a: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91898AFE-B882-DECF-929B-347340A90ED9}"/>
              </a:ext>
            </a:extLst>
          </p:cNvPr>
          <p:cNvSpPr/>
          <p:nvPr/>
        </p:nvSpPr>
        <p:spPr>
          <a:xfrm>
            <a:off x="1143000" y="2983706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B5D4699-3C7F-579A-A65F-B61ACD8781B5}"/>
              </a:ext>
            </a:extLst>
          </p:cNvPr>
          <p:cNvSpPr txBox="1"/>
          <p:nvPr/>
        </p:nvSpPr>
        <p:spPr>
          <a:xfrm>
            <a:off x="1142999" y="3126581"/>
            <a:ext cx="3140583" cy="444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b="1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Huddle Room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48140A2-505D-7D7D-7B62-8250800E0804}"/>
              </a:ext>
            </a:extLst>
          </p:cNvPr>
          <p:cNvSpPr txBox="1"/>
          <p:nvPr/>
        </p:nvSpPr>
        <p:spPr>
          <a:xfrm>
            <a:off x="5666613" y="3259931"/>
            <a:ext cx="276987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38506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720BC82-DE36-9B77-EF6D-6FFFD893EBFB}"/>
              </a:ext>
            </a:extLst>
          </p:cNvPr>
          <p:cNvSpPr txBox="1"/>
          <p:nvPr/>
        </p:nvSpPr>
        <p:spPr>
          <a:xfrm>
            <a:off x="1143000" y="3764756"/>
            <a:ext cx="4800600" cy="122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Compact, ad-hoc spaces engineered for fast, focused conversations between small teams.</a:t>
            </a:r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3CC510D4-A8B1-5EA9-776C-96C1E2460A69}"/>
              </a:ext>
            </a:extLst>
          </p:cNvPr>
          <p:cNvSpPr/>
          <p:nvPr/>
        </p:nvSpPr>
        <p:spPr>
          <a:xfrm>
            <a:off x="6477000" y="2983706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F69E3D4-C6F7-9061-2122-F328B617B319}"/>
              </a:ext>
            </a:extLst>
          </p:cNvPr>
          <p:cNvSpPr txBox="1"/>
          <p:nvPr/>
        </p:nvSpPr>
        <p:spPr>
          <a:xfrm>
            <a:off x="6477000" y="3126581"/>
            <a:ext cx="2367820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b="1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Meeting Room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F63F517-4C33-ACB4-F3E6-01C45920855F}"/>
              </a:ext>
            </a:extLst>
          </p:cNvPr>
          <p:cNvSpPr txBox="1"/>
          <p:nvPr/>
        </p:nvSpPr>
        <p:spPr>
          <a:xfrm>
            <a:off x="10953464" y="3259931"/>
            <a:ext cx="324136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38506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9C7AB36-47C5-219A-0E89-905D0A76F632}"/>
              </a:ext>
            </a:extLst>
          </p:cNvPr>
          <p:cNvSpPr txBox="1"/>
          <p:nvPr/>
        </p:nvSpPr>
        <p:spPr>
          <a:xfrm>
            <a:off x="6477000" y="3764756"/>
            <a:ext cx="4800600" cy="122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Collaborative mid-size rooms with integrated video, audio and content sharing built in.</a:t>
            </a:r>
          </a:p>
        </p:txBody>
      </p:sp>
      <p:sp>
        <p:nvSpPr>
          <p:cNvPr id="15" name="AutoShape 15">
            <a:extLst>
              <a:ext uri="{FF2B5EF4-FFF2-40B4-BE49-F238E27FC236}">
                <a16:creationId xmlns:a16="http://schemas.microsoft.com/office/drawing/2014/main" id="{D475C4F4-F89F-1BA9-A96E-0690B09B214E}"/>
              </a:ext>
            </a:extLst>
          </p:cNvPr>
          <p:cNvSpPr/>
          <p:nvPr/>
        </p:nvSpPr>
        <p:spPr>
          <a:xfrm>
            <a:off x="11811000" y="2983706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08CD3B75-1039-044D-0983-5BB12D4368C2}"/>
              </a:ext>
            </a:extLst>
          </p:cNvPr>
          <p:cNvSpPr txBox="1"/>
          <p:nvPr/>
        </p:nvSpPr>
        <p:spPr>
          <a:xfrm>
            <a:off x="11811000" y="3126581"/>
            <a:ext cx="2577942" cy="444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b="1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Board Room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C850B004-AB27-A2A6-30B2-B9FA00EF5AED}"/>
              </a:ext>
            </a:extLst>
          </p:cNvPr>
          <p:cNvSpPr txBox="1"/>
          <p:nvPr/>
        </p:nvSpPr>
        <p:spPr>
          <a:xfrm>
            <a:off x="16821722" y="3259931"/>
            <a:ext cx="323278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38506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448F12A-DE9B-97BE-258B-54FDA62F3C20}"/>
              </a:ext>
            </a:extLst>
          </p:cNvPr>
          <p:cNvSpPr txBox="1"/>
          <p:nvPr/>
        </p:nvSpPr>
        <p:spPr>
          <a:xfrm>
            <a:off x="11811000" y="3764756"/>
            <a:ext cx="5334000" cy="122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Executive-grade environments engineered for presentation, negotiation and decision-making.</a:t>
            </a: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FB36FB18-C64F-4EF4-E6D4-2F14B6207348}"/>
              </a:ext>
            </a:extLst>
          </p:cNvPr>
          <p:cNvSpPr/>
          <p:nvPr/>
        </p:nvSpPr>
        <p:spPr>
          <a:xfrm>
            <a:off x="1143000" y="5093494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C783242-5145-B427-C4CF-0D4EA5EB0802}"/>
              </a:ext>
            </a:extLst>
          </p:cNvPr>
          <p:cNvSpPr txBox="1"/>
          <p:nvPr/>
        </p:nvSpPr>
        <p:spPr>
          <a:xfrm>
            <a:off x="1143000" y="5283994"/>
            <a:ext cx="2133600" cy="444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b="1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Town Hall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C67DF7B-58CB-0A23-C438-86AE4358B454}"/>
              </a:ext>
            </a:extLst>
          </p:cNvPr>
          <p:cNvSpPr txBox="1"/>
          <p:nvPr/>
        </p:nvSpPr>
        <p:spPr>
          <a:xfrm>
            <a:off x="5613654" y="5417344"/>
            <a:ext cx="329946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38506A"/>
                </a:solidFill>
                <a:latin typeface="Arimo"/>
                <a:ea typeface="Arimo"/>
                <a:cs typeface="Arimo"/>
                <a:sym typeface="Arimo"/>
              </a:rPr>
              <a:t>04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8BAF18B3-B144-5BEE-BCC2-8ADCDC15A43A}"/>
              </a:ext>
            </a:extLst>
          </p:cNvPr>
          <p:cNvSpPr txBox="1"/>
          <p:nvPr/>
        </p:nvSpPr>
        <p:spPr>
          <a:xfrm>
            <a:off x="1143000" y="5922169"/>
            <a:ext cx="4800600" cy="122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Large-scale gathering spaces with line-array sound and high-impact visual systems.</a:t>
            </a:r>
          </a:p>
        </p:txBody>
      </p:sp>
      <p:sp>
        <p:nvSpPr>
          <p:cNvPr id="23" name="AutoShape 23">
            <a:extLst>
              <a:ext uri="{FF2B5EF4-FFF2-40B4-BE49-F238E27FC236}">
                <a16:creationId xmlns:a16="http://schemas.microsoft.com/office/drawing/2014/main" id="{60C1F138-0286-F14D-60D4-3960D7F41389}"/>
              </a:ext>
            </a:extLst>
          </p:cNvPr>
          <p:cNvSpPr/>
          <p:nvPr/>
        </p:nvSpPr>
        <p:spPr>
          <a:xfrm>
            <a:off x="6477000" y="5093494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FEEF2E47-6042-D639-1B3C-930DC6512534}"/>
              </a:ext>
            </a:extLst>
          </p:cNvPr>
          <p:cNvSpPr txBox="1"/>
          <p:nvPr/>
        </p:nvSpPr>
        <p:spPr>
          <a:xfrm>
            <a:off x="6477000" y="5283994"/>
            <a:ext cx="2413254" cy="444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b="1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Auditorium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728CBFBA-4731-FC8C-4B3A-695376F4B3C8}"/>
              </a:ext>
            </a:extLst>
          </p:cNvPr>
          <p:cNvSpPr txBox="1"/>
          <p:nvPr/>
        </p:nvSpPr>
        <p:spPr>
          <a:xfrm>
            <a:off x="10952226" y="5417344"/>
            <a:ext cx="32537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38506A"/>
                </a:solidFill>
                <a:latin typeface="Arimo"/>
                <a:ea typeface="Arimo"/>
                <a:cs typeface="Arimo"/>
                <a:sym typeface="Arimo"/>
              </a:rPr>
              <a:t>05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138F864A-C416-0319-ED2F-5D03CFA7BF6A}"/>
              </a:ext>
            </a:extLst>
          </p:cNvPr>
          <p:cNvSpPr txBox="1"/>
          <p:nvPr/>
        </p:nvSpPr>
        <p:spPr>
          <a:xfrm>
            <a:off x="6477000" y="5922169"/>
            <a:ext cx="4800600" cy="122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Immersive, large-venue systems built for lectures, ceremonies and public gatherings.</a:t>
            </a:r>
          </a:p>
        </p:txBody>
      </p:sp>
      <p:sp>
        <p:nvSpPr>
          <p:cNvPr id="27" name="AutoShape 27">
            <a:extLst>
              <a:ext uri="{FF2B5EF4-FFF2-40B4-BE49-F238E27FC236}">
                <a16:creationId xmlns:a16="http://schemas.microsoft.com/office/drawing/2014/main" id="{B6A4C4BF-D34E-AA0D-DDC0-2B1AE3E9E7FB}"/>
              </a:ext>
            </a:extLst>
          </p:cNvPr>
          <p:cNvSpPr/>
          <p:nvPr/>
        </p:nvSpPr>
        <p:spPr>
          <a:xfrm>
            <a:off x="11811000" y="5093494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A02F9ACC-9292-4B99-126F-0359382FE024}"/>
              </a:ext>
            </a:extLst>
          </p:cNvPr>
          <p:cNvSpPr txBox="1"/>
          <p:nvPr/>
        </p:nvSpPr>
        <p:spPr>
          <a:xfrm>
            <a:off x="11811000" y="5283994"/>
            <a:ext cx="2318290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b="1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Home Theatre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514BE07B-6D86-DE2D-5853-FFA6D1C290D8}"/>
              </a:ext>
            </a:extLst>
          </p:cNvPr>
          <p:cNvSpPr txBox="1"/>
          <p:nvPr/>
        </p:nvSpPr>
        <p:spPr>
          <a:xfrm>
            <a:off x="16811054" y="5417344"/>
            <a:ext cx="333946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38506A"/>
                </a:solidFill>
                <a:latin typeface="Arimo"/>
                <a:ea typeface="Arimo"/>
                <a:cs typeface="Arimo"/>
                <a:sym typeface="Arimo"/>
              </a:rPr>
              <a:t>06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D6163785-76A2-5288-6ECF-B3C1014F5504}"/>
              </a:ext>
            </a:extLst>
          </p:cNvPr>
          <p:cNvSpPr txBox="1"/>
          <p:nvPr/>
        </p:nvSpPr>
        <p:spPr>
          <a:xfrm>
            <a:off x="11811000" y="5922169"/>
            <a:ext cx="5334000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Cinematic-grade audio and display environments, engineered for the home.</a:t>
            </a:r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DA2A3AE2-32BF-3648-6288-7EAC878FC02F}"/>
              </a:ext>
            </a:extLst>
          </p:cNvPr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9F22B299-F653-A6AD-3206-FB293943792A}"/>
              </a:ext>
            </a:extLst>
          </p:cNvPr>
          <p:cNvSpPr txBox="1"/>
          <p:nvPr/>
        </p:nvSpPr>
        <p:spPr>
          <a:xfrm>
            <a:off x="1524000" y="9305925"/>
            <a:ext cx="313219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960435C6-0865-76E0-3582-4B259A57C37F}"/>
              </a:ext>
            </a:extLst>
          </p:cNvPr>
          <p:cNvSpPr txBox="1"/>
          <p:nvPr/>
        </p:nvSpPr>
        <p:spPr>
          <a:xfrm>
            <a:off x="16239839" y="9320212"/>
            <a:ext cx="905161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07 / 18</a:t>
            </a:r>
          </a:p>
        </p:txBody>
      </p:sp>
      <p:sp>
        <p:nvSpPr>
          <p:cNvPr id="36" name="AutoShape 36">
            <a:extLst>
              <a:ext uri="{FF2B5EF4-FFF2-40B4-BE49-F238E27FC236}">
                <a16:creationId xmlns:a16="http://schemas.microsoft.com/office/drawing/2014/main" id="{1CF11DF0-63EB-BCA1-6043-A55B2A55ABCF}"/>
              </a:ext>
            </a:extLst>
          </p:cNvPr>
          <p:cNvSpPr/>
          <p:nvPr/>
        </p:nvSpPr>
        <p:spPr>
          <a:xfrm>
            <a:off x="1143000" y="7317581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6360ACBB-BACE-FA58-C013-D361930A5E6D}"/>
              </a:ext>
            </a:extLst>
          </p:cNvPr>
          <p:cNvSpPr txBox="1"/>
          <p:nvPr/>
        </p:nvSpPr>
        <p:spPr>
          <a:xfrm>
            <a:off x="6477000" y="7412831"/>
            <a:ext cx="5029035" cy="474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World-Class Smart Classroom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2E0D395C-828A-B8DB-786B-527378533768}"/>
              </a:ext>
            </a:extLst>
          </p:cNvPr>
          <p:cNvSpPr txBox="1"/>
          <p:nvPr/>
        </p:nvSpPr>
        <p:spPr>
          <a:xfrm>
            <a:off x="5646170" y="7517606"/>
            <a:ext cx="264914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38506A"/>
                </a:solidFill>
                <a:latin typeface="Arimo"/>
                <a:ea typeface="Arimo"/>
                <a:cs typeface="Arimo"/>
                <a:sym typeface="Arimo"/>
              </a:rPr>
              <a:t>07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E2DA69C4-12C8-4CFE-CF22-3729C675C98D}"/>
              </a:ext>
            </a:extLst>
          </p:cNvPr>
          <p:cNvSpPr txBox="1"/>
          <p:nvPr/>
        </p:nvSpPr>
        <p:spPr>
          <a:xfrm>
            <a:off x="4656190" y="8051006"/>
            <a:ext cx="9306825" cy="75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0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Modern learning spaces designed with smart displays, clear audio and interactive technology to make teaching more engaging and learning more effective.</a:t>
            </a:r>
          </a:p>
        </p:txBody>
      </p:sp>
      <p:sp>
        <p:nvSpPr>
          <p:cNvPr id="40" name="AutoShape 40">
            <a:extLst>
              <a:ext uri="{FF2B5EF4-FFF2-40B4-BE49-F238E27FC236}">
                <a16:creationId xmlns:a16="http://schemas.microsoft.com/office/drawing/2014/main" id="{843794C2-B248-F810-A909-B9FE5FA0464E}"/>
              </a:ext>
            </a:extLst>
          </p:cNvPr>
          <p:cNvSpPr/>
          <p:nvPr/>
        </p:nvSpPr>
        <p:spPr>
          <a:xfrm>
            <a:off x="1143000" y="8993029"/>
            <a:ext cx="16002000" cy="9525"/>
          </a:xfrm>
          <a:prstGeom prst="rect">
            <a:avLst/>
          </a:prstGeom>
          <a:solidFill>
            <a:srgbClr val="0A2540"/>
          </a:solidFill>
        </p:spPr>
      </p:sp>
      <p:grpSp>
        <p:nvGrpSpPr>
          <p:cNvPr id="41" name="Group 23">
            <a:extLst>
              <a:ext uri="{FF2B5EF4-FFF2-40B4-BE49-F238E27FC236}">
                <a16:creationId xmlns:a16="http://schemas.microsoft.com/office/drawing/2014/main" id="{289F7387-037E-4DE7-EBE0-4A16BC954F38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6505739E-FFE6-46C6-A85F-BEF6CF8B797F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7492" b="-17492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556511286"/>
      </p:ext>
    </p:extLst>
  </p:cSld>
  <p:clrMapOvr>
    <a:masterClrMapping/>
  </p:clrMapOvr>
  <p:transition spd="slow" advTm="8426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A2540"/>
          </a:solid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>
            <a:off x="1143000" y="1228725"/>
            <a:ext cx="16002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TextBox 7"/>
          <p:cNvSpPr txBox="1"/>
          <p:nvPr/>
        </p:nvSpPr>
        <p:spPr>
          <a:xfrm>
            <a:off x="14532959" y="676275"/>
            <a:ext cx="2612041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 — PRODUCTS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3000" y="2266950"/>
            <a:ext cx="10262616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EAF2FA"/>
                </a:solidFill>
                <a:latin typeface="Arimo Bold"/>
                <a:ea typeface="Arimo Bold"/>
                <a:cs typeface="Arimo Bold"/>
                <a:sym typeface="Arimo Bold"/>
              </a:rPr>
              <a:t>Product portfolio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3000" y="3276600"/>
            <a:ext cx="10262616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Enterprise-grade hardware from the world's most trusted AV manufacturers.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143000" y="4267200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" name="TextBox 11"/>
          <p:cNvSpPr txBox="1"/>
          <p:nvPr/>
        </p:nvSpPr>
        <p:spPr>
          <a:xfrm>
            <a:off x="1143000" y="4467225"/>
            <a:ext cx="48006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475" b="1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Video Conference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3000" y="4991100"/>
            <a:ext cx="48006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Unified communications systems built for enterprise-scale collaboration.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3000" y="5853112"/>
            <a:ext cx="480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72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Poly (HP) · Crestron · Yealink · Neat · Jabra · Logitech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477000" y="4267200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5" name="TextBox 15"/>
          <p:cNvSpPr txBox="1"/>
          <p:nvPr/>
        </p:nvSpPr>
        <p:spPr>
          <a:xfrm>
            <a:off x="6477000" y="4467225"/>
            <a:ext cx="48006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475" b="1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Audio System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77000" y="4991100"/>
            <a:ext cx="48006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 dirty="0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Studio-quality sound engineering for rooms of every size.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77000" y="5853112"/>
            <a:ext cx="48006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72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BOSE · JBL · QSC · Crestron · BOSCH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1811000" y="4267200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9" name="TextBox 19"/>
          <p:cNvSpPr txBox="1"/>
          <p:nvPr/>
        </p:nvSpPr>
        <p:spPr>
          <a:xfrm>
            <a:off x="11811000" y="4467225"/>
            <a:ext cx="53340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475" b="1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Display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811000" y="4991100"/>
            <a:ext cx="53340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Precision visual technology for presentation and collaboration.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811000" y="5853112"/>
            <a:ext cx="53340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72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Samsung · Panasonic · LG · Sony · ViewSonic · BenQ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143000" y="6748462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3" name="TextBox 23"/>
          <p:cNvSpPr txBox="1"/>
          <p:nvPr/>
        </p:nvSpPr>
        <p:spPr>
          <a:xfrm>
            <a:off x="1143000" y="6948488"/>
            <a:ext cx="48006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475" b="1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Video Wall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3000" y="7472362"/>
            <a:ext cx="48006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Seamless large-format canvases for immersive visual impact.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43000" y="8334375"/>
            <a:ext cx="4800600" cy="613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72" dirty="0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Barco · </a:t>
            </a:r>
            <a:r>
              <a:rPr lang="en-US" spc="72" dirty="0" err="1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Absen</a:t>
            </a:r>
            <a:r>
              <a:rPr lang="en-US" spc="72" dirty="0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800" spc="72" dirty="0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· Planar · LG · Samsung · </a:t>
            </a:r>
            <a:r>
              <a:rPr lang="en-US" sz="1800" spc="72" dirty="0" err="1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Ageru</a:t>
            </a:r>
            <a:endParaRPr lang="en-US" sz="1800" spc="72" dirty="0">
              <a:solidFill>
                <a:srgbClr val="A6C1D8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6477000" y="6748462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7" name="TextBox 27"/>
          <p:cNvSpPr txBox="1"/>
          <p:nvPr/>
        </p:nvSpPr>
        <p:spPr>
          <a:xfrm>
            <a:off x="6477000" y="6948488"/>
            <a:ext cx="48006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475" b="1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Projector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77000" y="7472362"/>
            <a:ext cx="48006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Cinematic-grade projection for auditoriums and venues.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477000" y="8334375"/>
            <a:ext cx="480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72" dirty="0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BenQ · Epson · Panasonic · Sony · ViewSonic</a:t>
            </a:r>
          </a:p>
        </p:txBody>
      </p:sp>
      <p:sp>
        <p:nvSpPr>
          <p:cNvPr id="30" name="AutoShape 30"/>
          <p:cNvSpPr/>
          <p:nvPr/>
        </p:nvSpPr>
        <p:spPr>
          <a:xfrm>
            <a:off x="11811000" y="6748462"/>
            <a:ext cx="5334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1" name="TextBox 31"/>
          <p:cNvSpPr txBox="1"/>
          <p:nvPr/>
        </p:nvSpPr>
        <p:spPr>
          <a:xfrm>
            <a:off x="11811000" y="6948488"/>
            <a:ext cx="53340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475" b="1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Automation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811000" y="7472362"/>
            <a:ext cx="5334000" cy="76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Intelligent room control systems, engineered for simplicity.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811000" y="8334375"/>
            <a:ext cx="5334000" cy="613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spc="72" dirty="0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Crestron · Kramer · Milestone · </a:t>
            </a:r>
            <a:r>
              <a:rPr lang="en-US" sz="1800" spc="72" dirty="0" err="1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Lightware</a:t>
            </a:r>
            <a:r>
              <a:rPr lang="en-US" sz="1800" spc="72" dirty="0">
                <a:solidFill>
                  <a:srgbClr val="A6C1D8"/>
                </a:solidFill>
                <a:latin typeface="Arimo"/>
                <a:ea typeface="Arimo"/>
                <a:cs typeface="Arimo"/>
                <a:sym typeface="Arimo"/>
              </a:rPr>
              <a:t> · Aten</a:t>
            </a:r>
          </a:p>
          <a:p>
            <a:pPr algn="l">
              <a:lnSpc>
                <a:spcPts val="2520"/>
              </a:lnSpc>
            </a:pPr>
            <a:endParaRPr lang="en-US" sz="1800" spc="72" dirty="0">
              <a:solidFill>
                <a:srgbClr val="A6C1D8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" name="AutoShape 34"/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5" name="AutoShape 35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36" name="TextBox 36"/>
          <p:cNvSpPr txBox="1"/>
          <p:nvPr/>
        </p:nvSpPr>
        <p:spPr>
          <a:xfrm>
            <a:off x="1524000" y="9305925"/>
            <a:ext cx="3200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6234886" y="9320212"/>
            <a:ext cx="910114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08 / 1</a:t>
            </a:r>
            <a:r>
              <a:rPr lang="en-US" spc="179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8</a:t>
            </a:r>
            <a:endParaRPr lang="en-US" sz="1800" spc="179" dirty="0">
              <a:solidFill>
                <a:srgbClr val="B5CDE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38" name="Group 23">
            <a:extLst>
              <a:ext uri="{FF2B5EF4-FFF2-40B4-BE49-F238E27FC236}">
                <a16:creationId xmlns:a16="http://schemas.microsoft.com/office/drawing/2014/main" id="{6C5558B8-31E1-E03C-3AE8-C90362489DD1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1505CF89-5FBB-0E9B-D21D-45A3748F6A62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6288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4" name="TextBox 4"/>
          <p:cNvSpPr txBox="1"/>
          <p:nvPr/>
        </p:nvSpPr>
        <p:spPr>
          <a:xfrm>
            <a:off x="14622494" y="838200"/>
            <a:ext cx="2522506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— PARTNERS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3000" y="2266950"/>
            <a:ext cx="1209046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Principal partners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3000" y="3276600"/>
            <a:ext cx="12090463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We design and deploy with the world's most trusted AV and enterprise technology brands.</a:t>
            </a:r>
          </a:p>
        </p:txBody>
      </p:sp>
      <p:sp>
        <p:nvSpPr>
          <p:cNvPr id="7" name="AutoShape 7"/>
          <p:cNvSpPr/>
          <p:nvPr/>
        </p:nvSpPr>
        <p:spPr>
          <a:xfrm>
            <a:off x="1143000" y="4095750"/>
            <a:ext cx="16002000" cy="4286250"/>
          </a:xfrm>
          <a:prstGeom prst="rect">
            <a:avLst/>
          </a:prstGeom>
          <a:solidFill>
            <a:srgbClr val="0A2540"/>
          </a:solidFill>
          <a:ln w="9525" cap="sq">
            <a:solidFill>
              <a:srgbClr val="0A2540"/>
            </a:solidFill>
            <a:prstDash val="solid"/>
            <a:miter/>
          </a:ln>
        </p:spPr>
      </p:sp>
      <p:sp>
        <p:nvSpPr>
          <p:cNvPr id="8" name="AutoShape 8"/>
          <p:cNvSpPr/>
          <p:nvPr/>
        </p:nvSpPr>
        <p:spPr>
          <a:xfrm>
            <a:off x="1152525" y="41052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9" name="Group 9"/>
          <p:cNvGrpSpPr/>
          <p:nvPr/>
        </p:nvGrpSpPr>
        <p:grpSpPr>
          <a:xfrm>
            <a:off x="1324023" y="4276725"/>
            <a:ext cx="2305050" cy="1066800"/>
            <a:chOff x="0" y="0"/>
            <a:chExt cx="357113" cy="1652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3"/>
              <a:stretch>
                <a:fillRect t="-10107" b="-10107"/>
              </a:stretch>
            </a:blipFill>
          </p:spPr>
        </p:sp>
      </p:grpSp>
      <p:sp>
        <p:nvSpPr>
          <p:cNvPr id="11" name="AutoShape 11"/>
          <p:cNvSpPr/>
          <p:nvPr/>
        </p:nvSpPr>
        <p:spPr>
          <a:xfrm>
            <a:off x="3990975" y="4276725"/>
            <a:ext cx="2305050" cy="1066800"/>
          </a:xfrm>
          <a:prstGeom prst="rect">
            <a:avLst/>
          </a:prstGeom>
          <a:solidFill>
            <a:srgbClr val="EEF3F8"/>
          </a:solidFill>
        </p:spPr>
      </p:sp>
      <p:sp>
        <p:nvSpPr>
          <p:cNvPr id="12" name="AutoShape 12"/>
          <p:cNvSpPr/>
          <p:nvPr/>
        </p:nvSpPr>
        <p:spPr>
          <a:xfrm>
            <a:off x="3819525" y="41052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3" name="Group 13"/>
          <p:cNvGrpSpPr/>
          <p:nvPr/>
        </p:nvGrpSpPr>
        <p:grpSpPr>
          <a:xfrm>
            <a:off x="3990927" y="4276725"/>
            <a:ext cx="2305050" cy="1066800"/>
            <a:chOff x="0" y="0"/>
            <a:chExt cx="357113" cy="1652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4"/>
              <a:stretch>
                <a:fillRect t="-10107" b="-10107"/>
              </a:stretch>
            </a:blipFill>
          </p:spPr>
        </p:sp>
      </p:grpSp>
      <p:sp>
        <p:nvSpPr>
          <p:cNvPr id="15" name="AutoShape 15"/>
          <p:cNvSpPr/>
          <p:nvPr/>
        </p:nvSpPr>
        <p:spPr>
          <a:xfrm>
            <a:off x="6486525" y="41052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6" name="Group 16"/>
          <p:cNvGrpSpPr/>
          <p:nvPr/>
        </p:nvGrpSpPr>
        <p:grpSpPr>
          <a:xfrm>
            <a:off x="6657832" y="4276725"/>
            <a:ext cx="2305050" cy="1066800"/>
            <a:chOff x="0" y="0"/>
            <a:chExt cx="357113" cy="1652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5"/>
              <a:stretch>
                <a:fillRect t="-10107" b="-10107"/>
              </a:stretch>
            </a:blipFill>
          </p:spPr>
        </p:sp>
      </p:grpSp>
      <p:sp>
        <p:nvSpPr>
          <p:cNvPr id="18" name="AutoShape 18"/>
          <p:cNvSpPr/>
          <p:nvPr/>
        </p:nvSpPr>
        <p:spPr>
          <a:xfrm>
            <a:off x="9153525" y="41052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9" name="Group 19"/>
          <p:cNvGrpSpPr/>
          <p:nvPr/>
        </p:nvGrpSpPr>
        <p:grpSpPr>
          <a:xfrm>
            <a:off x="9324737" y="4276725"/>
            <a:ext cx="2305050" cy="1066800"/>
            <a:chOff x="0" y="0"/>
            <a:chExt cx="357113" cy="165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6"/>
              <a:stretch>
                <a:fillRect t="-10107" b="-10107"/>
              </a:stretch>
            </a:blipFill>
          </p:spPr>
        </p:sp>
      </p:grpSp>
      <p:sp>
        <p:nvSpPr>
          <p:cNvPr id="21" name="AutoShape 21"/>
          <p:cNvSpPr/>
          <p:nvPr/>
        </p:nvSpPr>
        <p:spPr>
          <a:xfrm>
            <a:off x="11820525" y="41052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2" name="Group 22"/>
          <p:cNvGrpSpPr/>
          <p:nvPr/>
        </p:nvGrpSpPr>
        <p:grpSpPr>
          <a:xfrm>
            <a:off x="11991642" y="4276725"/>
            <a:ext cx="2305050" cy="1066800"/>
            <a:chOff x="0" y="0"/>
            <a:chExt cx="357113" cy="16527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7"/>
              <a:stretch>
                <a:fillRect t="-10107" b="-10107"/>
              </a:stretch>
            </a:blipFill>
          </p:spPr>
        </p:sp>
      </p:grpSp>
      <p:sp>
        <p:nvSpPr>
          <p:cNvPr id="24" name="AutoShape 24"/>
          <p:cNvSpPr/>
          <p:nvPr/>
        </p:nvSpPr>
        <p:spPr>
          <a:xfrm>
            <a:off x="14487525" y="41052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5" name="Group 25"/>
          <p:cNvGrpSpPr/>
          <p:nvPr/>
        </p:nvGrpSpPr>
        <p:grpSpPr>
          <a:xfrm>
            <a:off x="14658546" y="4276725"/>
            <a:ext cx="2305050" cy="1066800"/>
            <a:chOff x="0" y="0"/>
            <a:chExt cx="357113" cy="16527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8"/>
              <a:stretch>
                <a:fillRect t="-10107" b="-10107"/>
              </a:stretch>
            </a:blipFill>
          </p:spPr>
        </p:sp>
      </p:grpSp>
      <p:sp>
        <p:nvSpPr>
          <p:cNvPr id="27" name="AutoShape 27"/>
          <p:cNvSpPr/>
          <p:nvPr/>
        </p:nvSpPr>
        <p:spPr>
          <a:xfrm>
            <a:off x="1152525" y="553402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8" name="Group 28"/>
          <p:cNvGrpSpPr/>
          <p:nvPr/>
        </p:nvGrpSpPr>
        <p:grpSpPr>
          <a:xfrm>
            <a:off x="1323975" y="5724525"/>
            <a:ext cx="2305050" cy="1066800"/>
            <a:chOff x="0" y="0"/>
            <a:chExt cx="357113" cy="16527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9"/>
              <a:stretch>
                <a:fillRect t="-10107" b="-10107"/>
              </a:stretch>
            </a:blipFill>
          </p:spPr>
        </p:sp>
      </p:grpSp>
      <p:sp>
        <p:nvSpPr>
          <p:cNvPr id="30" name="AutoShape 30"/>
          <p:cNvSpPr/>
          <p:nvPr/>
        </p:nvSpPr>
        <p:spPr>
          <a:xfrm>
            <a:off x="3819525" y="553402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1" name="Group 31"/>
          <p:cNvGrpSpPr/>
          <p:nvPr/>
        </p:nvGrpSpPr>
        <p:grpSpPr>
          <a:xfrm>
            <a:off x="3990927" y="5724525"/>
            <a:ext cx="2305050" cy="1066800"/>
            <a:chOff x="0" y="0"/>
            <a:chExt cx="357113" cy="16527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0"/>
              <a:stretch>
                <a:fillRect t="-10107" b="-10107"/>
              </a:stretch>
            </a:blipFill>
          </p:spPr>
        </p:sp>
      </p:grpSp>
      <p:sp>
        <p:nvSpPr>
          <p:cNvPr id="33" name="AutoShape 33"/>
          <p:cNvSpPr/>
          <p:nvPr/>
        </p:nvSpPr>
        <p:spPr>
          <a:xfrm>
            <a:off x="6486525" y="553402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4" name="Group 34"/>
          <p:cNvGrpSpPr/>
          <p:nvPr/>
        </p:nvGrpSpPr>
        <p:grpSpPr>
          <a:xfrm>
            <a:off x="6657880" y="5724525"/>
            <a:ext cx="2305050" cy="1066800"/>
            <a:chOff x="0" y="0"/>
            <a:chExt cx="357113" cy="165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1"/>
              <a:stretch>
                <a:fillRect t="-10107" b="-10107"/>
              </a:stretch>
            </a:blipFill>
          </p:spPr>
        </p:sp>
      </p:grpSp>
      <p:sp>
        <p:nvSpPr>
          <p:cNvPr id="36" name="AutoShape 36"/>
          <p:cNvSpPr/>
          <p:nvPr/>
        </p:nvSpPr>
        <p:spPr>
          <a:xfrm>
            <a:off x="9153525" y="553402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7" name="Group 37"/>
          <p:cNvGrpSpPr/>
          <p:nvPr/>
        </p:nvGrpSpPr>
        <p:grpSpPr>
          <a:xfrm>
            <a:off x="9324832" y="5724525"/>
            <a:ext cx="2305050" cy="1066800"/>
            <a:chOff x="0" y="0"/>
            <a:chExt cx="357113" cy="16527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2"/>
              <a:stretch>
                <a:fillRect t="-10107" b="-10107"/>
              </a:stretch>
            </a:blipFill>
          </p:spPr>
        </p:sp>
      </p:grpSp>
      <p:sp>
        <p:nvSpPr>
          <p:cNvPr id="39" name="AutoShape 39"/>
          <p:cNvSpPr/>
          <p:nvPr/>
        </p:nvSpPr>
        <p:spPr>
          <a:xfrm>
            <a:off x="11820525" y="553402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40" name="Group 40"/>
          <p:cNvGrpSpPr/>
          <p:nvPr/>
        </p:nvGrpSpPr>
        <p:grpSpPr>
          <a:xfrm>
            <a:off x="11991785" y="5724525"/>
            <a:ext cx="2305050" cy="1066800"/>
            <a:chOff x="0" y="0"/>
            <a:chExt cx="357113" cy="16527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3"/>
              <a:stretch>
                <a:fillRect t="-10107" b="-10107"/>
              </a:stretch>
            </a:blipFill>
          </p:spPr>
        </p:sp>
      </p:grpSp>
      <p:sp>
        <p:nvSpPr>
          <p:cNvPr id="42" name="AutoShape 42"/>
          <p:cNvSpPr/>
          <p:nvPr/>
        </p:nvSpPr>
        <p:spPr>
          <a:xfrm>
            <a:off x="14487525" y="553402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43" name="Group 43"/>
          <p:cNvGrpSpPr/>
          <p:nvPr/>
        </p:nvGrpSpPr>
        <p:grpSpPr>
          <a:xfrm>
            <a:off x="14658737" y="5724525"/>
            <a:ext cx="2305050" cy="1066800"/>
            <a:chOff x="0" y="0"/>
            <a:chExt cx="357113" cy="16527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4"/>
              <a:stretch>
                <a:fillRect t="-10107" b="-10107"/>
              </a:stretch>
            </a:blipFill>
          </p:spPr>
        </p:sp>
      </p:grpSp>
      <p:sp>
        <p:nvSpPr>
          <p:cNvPr id="45" name="AutoShape 45"/>
          <p:cNvSpPr/>
          <p:nvPr/>
        </p:nvSpPr>
        <p:spPr>
          <a:xfrm>
            <a:off x="1152525" y="69627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46" name="Group 46"/>
          <p:cNvGrpSpPr/>
          <p:nvPr/>
        </p:nvGrpSpPr>
        <p:grpSpPr>
          <a:xfrm>
            <a:off x="1324023" y="7134225"/>
            <a:ext cx="2305050" cy="1066800"/>
            <a:chOff x="0" y="0"/>
            <a:chExt cx="357113" cy="16527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5"/>
              <a:stretch>
                <a:fillRect t="-10107" b="-10107"/>
              </a:stretch>
            </a:blipFill>
          </p:spPr>
        </p:sp>
      </p:grpSp>
      <p:sp>
        <p:nvSpPr>
          <p:cNvPr id="48" name="AutoShape 48"/>
          <p:cNvSpPr/>
          <p:nvPr/>
        </p:nvSpPr>
        <p:spPr>
          <a:xfrm>
            <a:off x="3819525" y="69627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49" name="Group 49"/>
          <p:cNvGrpSpPr/>
          <p:nvPr/>
        </p:nvGrpSpPr>
        <p:grpSpPr>
          <a:xfrm>
            <a:off x="3990927" y="7134225"/>
            <a:ext cx="2305050" cy="1066800"/>
            <a:chOff x="0" y="0"/>
            <a:chExt cx="357113" cy="165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6"/>
              <a:stretch>
                <a:fillRect t="-10107" b="-10107"/>
              </a:stretch>
            </a:blipFill>
          </p:spPr>
        </p:sp>
      </p:grpSp>
      <p:sp>
        <p:nvSpPr>
          <p:cNvPr id="51" name="AutoShape 51"/>
          <p:cNvSpPr/>
          <p:nvPr/>
        </p:nvSpPr>
        <p:spPr>
          <a:xfrm>
            <a:off x="6486525" y="69627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52" name="Group 52"/>
          <p:cNvGrpSpPr/>
          <p:nvPr/>
        </p:nvGrpSpPr>
        <p:grpSpPr>
          <a:xfrm>
            <a:off x="6657832" y="7134225"/>
            <a:ext cx="2305050" cy="1066800"/>
            <a:chOff x="0" y="0"/>
            <a:chExt cx="357113" cy="165275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7"/>
              <a:stretch>
                <a:fillRect t="-10107" b="-10107"/>
              </a:stretch>
            </a:blipFill>
          </p:spPr>
        </p:sp>
      </p:grpSp>
      <p:sp>
        <p:nvSpPr>
          <p:cNvPr id="54" name="AutoShape 54"/>
          <p:cNvSpPr/>
          <p:nvPr/>
        </p:nvSpPr>
        <p:spPr>
          <a:xfrm>
            <a:off x="9153525" y="69627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55" name="Group 55"/>
          <p:cNvGrpSpPr/>
          <p:nvPr/>
        </p:nvGrpSpPr>
        <p:grpSpPr>
          <a:xfrm>
            <a:off x="9324737" y="7134225"/>
            <a:ext cx="2305050" cy="1066800"/>
            <a:chOff x="0" y="0"/>
            <a:chExt cx="357113" cy="16527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8"/>
              <a:stretch>
                <a:fillRect t="-10107" b="-10107"/>
              </a:stretch>
            </a:blipFill>
          </p:spPr>
        </p:sp>
      </p:grpSp>
      <p:sp>
        <p:nvSpPr>
          <p:cNvPr id="57" name="AutoShape 57"/>
          <p:cNvSpPr/>
          <p:nvPr/>
        </p:nvSpPr>
        <p:spPr>
          <a:xfrm>
            <a:off x="11820525" y="69627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58" name="Group 58"/>
          <p:cNvGrpSpPr/>
          <p:nvPr/>
        </p:nvGrpSpPr>
        <p:grpSpPr>
          <a:xfrm>
            <a:off x="11991642" y="7134225"/>
            <a:ext cx="2305050" cy="1066800"/>
            <a:chOff x="0" y="0"/>
            <a:chExt cx="357113" cy="16527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9"/>
              <a:stretch>
                <a:fillRect t="-10107" b="-10107"/>
              </a:stretch>
            </a:blipFill>
          </p:spPr>
        </p:sp>
      </p:grpSp>
      <p:sp>
        <p:nvSpPr>
          <p:cNvPr id="60" name="AutoShape 60"/>
          <p:cNvSpPr/>
          <p:nvPr/>
        </p:nvSpPr>
        <p:spPr>
          <a:xfrm>
            <a:off x="14487525" y="6962775"/>
            <a:ext cx="2647950" cy="14097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61" name="Group 61"/>
          <p:cNvGrpSpPr/>
          <p:nvPr/>
        </p:nvGrpSpPr>
        <p:grpSpPr>
          <a:xfrm>
            <a:off x="14658546" y="7134225"/>
            <a:ext cx="2305050" cy="1066800"/>
            <a:chOff x="0" y="0"/>
            <a:chExt cx="357113" cy="165275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20"/>
              <a:stretch>
                <a:fillRect t="-10107" b="-10107"/>
              </a:stretch>
            </a:blipFill>
          </p:spPr>
        </p:sp>
      </p:grpSp>
      <p:sp>
        <p:nvSpPr>
          <p:cNvPr id="63" name="TextBox 63"/>
          <p:cNvSpPr txBox="1"/>
          <p:nvPr/>
        </p:nvSpPr>
        <p:spPr>
          <a:xfrm>
            <a:off x="1143000" y="8639175"/>
            <a:ext cx="11801475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Alongside ViewSonic, Kramer, Dahua, Ageru and Huddly — </a:t>
            </a:r>
            <a:r>
              <a:rPr lang="en-US" sz="2025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100+ global technology partners in total.</a:t>
            </a:r>
          </a:p>
        </p:txBody>
      </p:sp>
      <p:sp>
        <p:nvSpPr>
          <p:cNvPr id="64" name="AutoShape 64"/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65" name="AutoShape 65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66" name="TextBox 66"/>
          <p:cNvSpPr txBox="1"/>
          <p:nvPr/>
        </p:nvSpPr>
        <p:spPr>
          <a:xfrm>
            <a:off x="1524000" y="9305925"/>
            <a:ext cx="33528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6230600" y="9320212"/>
            <a:ext cx="914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09</a:t>
            </a: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/ 18</a:t>
            </a:r>
          </a:p>
        </p:txBody>
      </p:sp>
      <p:grpSp>
        <p:nvGrpSpPr>
          <p:cNvPr id="70" name="Group 23">
            <a:extLst>
              <a:ext uri="{FF2B5EF4-FFF2-40B4-BE49-F238E27FC236}">
                <a16:creationId xmlns:a16="http://schemas.microsoft.com/office/drawing/2014/main" id="{A72A5254-BB29-7AAA-CCBB-0A7B0E92CFC5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71" name="Freeform 24">
              <a:extLst>
                <a:ext uri="{FF2B5EF4-FFF2-40B4-BE49-F238E27FC236}">
                  <a16:creationId xmlns:a16="http://schemas.microsoft.com/office/drawing/2014/main" id="{4865061C-188C-94AD-9FF3-3295A7BF7EF0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6792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7BC8958E-3EB0-5DA7-2C2F-FF3812D0A65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AC7A3951-208C-2EAD-2834-234F8D5634C1}"/>
              </a:ext>
            </a:extLst>
          </p:cNvPr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C4D89852-C781-D945-74FD-80A3BA277097}"/>
              </a:ext>
            </a:extLst>
          </p:cNvPr>
          <p:cNvGrpSpPr/>
          <p:nvPr/>
        </p:nvGrpSpPr>
        <p:grpSpPr>
          <a:xfrm>
            <a:off x="1143000" y="685800"/>
            <a:ext cx="1004697" cy="495300"/>
            <a:chOff x="0" y="0"/>
            <a:chExt cx="1339596" cy="660400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2DC63163-89C6-86D6-320A-4904407C6FC3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3" b="5"/>
              </a:stretch>
            </a:blipFill>
          </p:spPr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A84E7DA5-C7EF-5027-F933-69743C81BE81}"/>
              </a:ext>
            </a:extLst>
          </p:cNvPr>
          <p:cNvSpPr txBox="1"/>
          <p:nvPr/>
        </p:nvSpPr>
        <p:spPr>
          <a:xfrm>
            <a:off x="14921770" y="838200"/>
            <a:ext cx="222323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05 — CLIENTS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94D86526-4559-AF84-3483-14D561BD55A0}"/>
              </a:ext>
            </a:extLst>
          </p:cNvPr>
          <p:cNvSpPr txBox="1"/>
          <p:nvPr/>
        </p:nvSpPr>
        <p:spPr>
          <a:xfrm>
            <a:off x="1143000" y="1762125"/>
            <a:ext cx="1143000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Trusted by India's leading brands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AF92C270-8F6C-7CB0-71A0-451242FF7BC3}"/>
              </a:ext>
            </a:extLst>
          </p:cNvPr>
          <p:cNvSpPr txBox="1"/>
          <p:nvPr/>
        </p:nvSpPr>
        <p:spPr>
          <a:xfrm>
            <a:off x="1143000" y="2771775"/>
            <a:ext cx="1143000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Recognized by 19,000+ clients across corporate, healthcare, retail and public-sector spaces.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7AF23FB8-A256-4A9C-65F9-DB9FA3944B47}"/>
              </a:ext>
            </a:extLst>
          </p:cNvPr>
          <p:cNvSpPr txBox="1"/>
          <p:nvPr/>
        </p:nvSpPr>
        <p:spPr>
          <a:xfrm>
            <a:off x="1143000" y="8429625"/>
            <a:ext cx="1714500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Also delivered for Delhi Metro Rail Corporation, NIIT, CMR University, NorthCap University, CRC Builders, DLF, M3M and SD Biosensor Healthcare.</a:t>
            </a:r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4DADBDE0-EFE3-6B72-00B2-D5C6F562DC83}"/>
              </a:ext>
            </a:extLst>
          </p:cNvPr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3" name="AutoShape 11">
            <a:extLst>
              <a:ext uri="{FF2B5EF4-FFF2-40B4-BE49-F238E27FC236}">
                <a16:creationId xmlns:a16="http://schemas.microsoft.com/office/drawing/2014/main" id="{A506A0D8-AE19-8D80-65BA-152EA5016F02}"/>
              </a:ext>
            </a:extLst>
          </p:cNvPr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A43C5927-9F5E-0BD7-C9CB-C5E0763778F5}"/>
              </a:ext>
            </a:extLst>
          </p:cNvPr>
          <p:cNvSpPr txBox="1"/>
          <p:nvPr/>
        </p:nvSpPr>
        <p:spPr>
          <a:xfrm>
            <a:off x="1524000" y="9305925"/>
            <a:ext cx="2759583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59187C61-7CF6-FCA4-2993-5180CDF5FADA}"/>
              </a:ext>
            </a:extLst>
          </p:cNvPr>
          <p:cNvSpPr txBox="1"/>
          <p:nvPr/>
        </p:nvSpPr>
        <p:spPr>
          <a:xfrm>
            <a:off x="16363378" y="9320212"/>
            <a:ext cx="781622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11 / 19</a:t>
            </a:r>
          </a:p>
        </p:txBody>
      </p:sp>
      <p:sp>
        <p:nvSpPr>
          <p:cNvPr id="16" name="AutoShape 14">
            <a:extLst>
              <a:ext uri="{FF2B5EF4-FFF2-40B4-BE49-F238E27FC236}">
                <a16:creationId xmlns:a16="http://schemas.microsoft.com/office/drawing/2014/main" id="{B363499D-DAE4-4369-0EAA-6EF72E4E2189}"/>
              </a:ext>
            </a:extLst>
          </p:cNvPr>
          <p:cNvSpPr/>
          <p:nvPr/>
        </p:nvSpPr>
        <p:spPr>
          <a:xfrm>
            <a:off x="-28575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AutoShape 15">
            <a:extLst>
              <a:ext uri="{FF2B5EF4-FFF2-40B4-BE49-F238E27FC236}">
                <a16:creationId xmlns:a16="http://schemas.microsoft.com/office/drawing/2014/main" id="{87F08C72-87D3-55B2-D315-0EEDC08D64B7}"/>
              </a:ext>
            </a:extLst>
          </p:cNvPr>
          <p:cNvSpPr/>
          <p:nvPr/>
        </p:nvSpPr>
        <p:spPr>
          <a:xfrm>
            <a:off x="1295400" y="154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8" name="AutoShape 16">
            <a:extLst>
              <a:ext uri="{FF2B5EF4-FFF2-40B4-BE49-F238E27FC236}">
                <a16:creationId xmlns:a16="http://schemas.microsoft.com/office/drawing/2014/main" id="{BB2F4C45-FFD9-9169-9E52-9FD9E221D2F3}"/>
              </a:ext>
            </a:extLst>
          </p:cNvPr>
          <p:cNvSpPr/>
          <p:nvPr/>
        </p:nvSpPr>
        <p:spPr>
          <a:xfrm>
            <a:off x="1295400" y="93154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9" name="AutoShape 17">
            <a:extLst>
              <a:ext uri="{FF2B5EF4-FFF2-40B4-BE49-F238E27FC236}">
                <a16:creationId xmlns:a16="http://schemas.microsoft.com/office/drawing/2014/main" id="{47518AD5-5E99-1095-0A73-5DA837393C98}"/>
              </a:ext>
            </a:extLst>
          </p:cNvPr>
          <p:cNvSpPr/>
          <p:nvPr/>
        </p:nvSpPr>
        <p:spPr>
          <a:xfrm>
            <a:off x="1295400" y="96583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20" name="AutoShape 18">
            <a:extLst>
              <a:ext uri="{FF2B5EF4-FFF2-40B4-BE49-F238E27FC236}">
                <a16:creationId xmlns:a16="http://schemas.microsoft.com/office/drawing/2014/main" id="{97F5CDC3-C419-1A2C-F4A4-FF438ABFE740}"/>
              </a:ext>
            </a:extLst>
          </p:cNvPr>
          <p:cNvSpPr/>
          <p:nvPr/>
        </p:nvSpPr>
        <p:spPr>
          <a:xfrm>
            <a:off x="4309015" y="3583172"/>
            <a:ext cx="3185255" cy="161925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21" name="AutoShape 19">
            <a:extLst>
              <a:ext uri="{FF2B5EF4-FFF2-40B4-BE49-F238E27FC236}">
                <a16:creationId xmlns:a16="http://schemas.microsoft.com/office/drawing/2014/main" id="{1303A564-1832-C3F1-7BD4-D6777F3D1499}"/>
              </a:ext>
            </a:extLst>
          </p:cNvPr>
          <p:cNvSpPr/>
          <p:nvPr/>
        </p:nvSpPr>
        <p:spPr>
          <a:xfrm>
            <a:off x="7513320" y="3583172"/>
            <a:ext cx="3185065" cy="161925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22" name="AutoShape 20">
            <a:extLst>
              <a:ext uri="{FF2B5EF4-FFF2-40B4-BE49-F238E27FC236}">
                <a16:creationId xmlns:a16="http://schemas.microsoft.com/office/drawing/2014/main" id="{8B956298-BD26-113D-7299-12A94C9E98B8}"/>
              </a:ext>
            </a:extLst>
          </p:cNvPr>
          <p:cNvSpPr/>
          <p:nvPr/>
        </p:nvSpPr>
        <p:spPr>
          <a:xfrm>
            <a:off x="10717435" y="3583172"/>
            <a:ext cx="3185255" cy="161925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23" name="AutoShape 21">
            <a:extLst>
              <a:ext uri="{FF2B5EF4-FFF2-40B4-BE49-F238E27FC236}">
                <a16:creationId xmlns:a16="http://schemas.microsoft.com/office/drawing/2014/main" id="{9886DB77-B8DD-7A72-F7F1-640EE8F0F9F6}"/>
              </a:ext>
            </a:extLst>
          </p:cNvPr>
          <p:cNvSpPr/>
          <p:nvPr/>
        </p:nvSpPr>
        <p:spPr>
          <a:xfrm>
            <a:off x="13921645" y="3583172"/>
            <a:ext cx="3185065" cy="161925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24" name="AutoShape 22">
            <a:extLst>
              <a:ext uri="{FF2B5EF4-FFF2-40B4-BE49-F238E27FC236}">
                <a16:creationId xmlns:a16="http://schemas.microsoft.com/office/drawing/2014/main" id="{69578ED6-E553-A965-7E25-644156E52F94}"/>
              </a:ext>
            </a:extLst>
          </p:cNvPr>
          <p:cNvSpPr/>
          <p:nvPr/>
        </p:nvSpPr>
        <p:spPr>
          <a:xfrm>
            <a:off x="4309015" y="5221472"/>
            <a:ext cx="3185255" cy="161925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25" name="AutoShape 23">
            <a:extLst>
              <a:ext uri="{FF2B5EF4-FFF2-40B4-BE49-F238E27FC236}">
                <a16:creationId xmlns:a16="http://schemas.microsoft.com/office/drawing/2014/main" id="{6550B61F-D59D-87D5-0026-C4371F2224B3}"/>
              </a:ext>
            </a:extLst>
          </p:cNvPr>
          <p:cNvSpPr/>
          <p:nvPr/>
        </p:nvSpPr>
        <p:spPr>
          <a:xfrm>
            <a:off x="7513320" y="5221472"/>
            <a:ext cx="3185065" cy="161925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26" name="AutoShape 24">
            <a:extLst>
              <a:ext uri="{FF2B5EF4-FFF2-40B4-BE49-F238E27FC236}">
                <a16:creationId xmlns:a16="http://schemas.microsoft.com/office/drawing/2014/main" id="{66967A1A-3229-9EC4-FA1B-2F2FC3A59D5E}"/>
              </a:ext>
            </a:extLst>
          </p:cNvPr>
          <p:cNvSpPr/>
          <p:nvPr/>
        </p:nvSpPr>
        <p:spPr>
          <a:xfrm>
            <a:off x="10717435" y="5221472"/>
            <a:ext cx="3185255" cy="161925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27" name="AutoShape 25">
            <a:extLst>
              <a:ext uri="{FF2B5EF4-FFF2-40B4-BE49-F238E27FC236}">
                <a16:creationId xmlns:a16="http://schemas.microsoft.com/office/drawing/2014/main" id="{C167BA05-546C-5645-5248-8EFE960475F0}"/>
              </a:ext>
            </a:extLst>
          </p:cNvPr>
          <p:cNvSpPr/>
          <p:nvPr/>
        </p:nvSpPr>
        <p:spPr>
          <a:xfrm>
            <a:off x="13921645" y="5221472"/>
            <a:ext cx="3185065" cy="161925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5E582D82-D778-B608-934F-E1ED02E8F0D7}"/>
              </a:ext>
            </a:extLst>
          </p:cNvPr>
          <p:cNvSpPr txBox="1"/>
          <p:nvPr/>
        </p:nvSpPr>
        <p:spPr>
          <a:xfrm>
            <a:off x="8037576" y="4983347"/>
            <a:ext cx="2136458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Mercedes-Benz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33215B9D-73A4-373A-C1C1-C70B43A80484}"/>
              </a:ext>
            </a:extLst>
          </p:cNvPr>
          <p:cNvSpPr txBox="1"/>
          <p:nvPr/>
        </p:nvSpPr>
        <p:spPr>
          <a:xfrm>
            <a:off x="8670607" y="4983347"/>
            <a:ext cx="87049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Honda</a:t>
            </a: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DB88DE58-66E7-5A9E-B09B-80088C86855A}"/>
              </a:ext>
            </a:extLst>
          </p:cNvPr>
          <p:cNvSpPr txBox="1"/>
          <p:nvPr/>
        </p:nvSpPr>
        <p:spPr>
          <a:xfrm>
            <a:off x="8731186" y="4983347"/>
            <a:ext cx="749522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Airtel</a:t>
            </a:r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D9F118A6-EC70-1E56-1EE4-DA976FFBC704}"/>
              </a:ext>
            </a:extLst>
          </p:cNvPr>
          <p:cNvSpPr txBox="1"/>
          <p:nvPr/>
        </p:nvSpPr>
        <p:spPr>
          <a:xfrm>
            <a:off x="7989951" y="4983347"/>
            <a:ext cx="2231803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Apollo Hospitals</a:t>
            </a:r>
          </a:p>
        </p:txBody>
      </p:sp>
      <p:sp>
        <p:nvSpPr>
          <p:cNvPr id="32" name="TextBox 30">
            <a:extLst>
              <a:ext uri="{FF2B5EF4-FFF2-40B4-BE49-F238E27FC236}">
                <a16:creationId xmlns:a16="http://schemas.microsoft.com/office/drawing/2014/main" id="{58292844-5E38-514A-9343-939278B5A4DD}"/>
              </a:ext>
            </a:extLst>
          </p:cNvPr>
          <p:cNvSpPr txBox="1"/>
          <p:nvPr/>
        </p:nvSpPr>
        <p:spPr>
          <a:xfrm>
            <a:off x="8700516" y="4983347"/>
            <a:ext cx="810863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Dabur</a:t>
            </a:r>
          </a:p>
        </p:txBody>
      </p:sp>
      <p:sp>
        <p:nvSpPr>
          <p:cNvPr id="33" name="TextBox 31">
            <a:extLst>
              <a:ext uri="{FF2B5EF4-FFF2-40B4-BE49-F238E27FC236}">
                <a16:creationId xmlns:a16="http://schemas.microsoft.com/office/drawing/2014/main" id="{821E91D6-D4BC-93C5-4FA7-D0200DDDA6C2}"/>
              </a:ext>
            </a:extLst>
          </p:cNvPr>
          <p:cNvSpPr txBox="1"/>
          <p:nvPr/>
        </p:nvSpPr>
        <p:spPr>
          <a:xfrm>
            <a:off x="8682037" y="4983347"/>
            <a:ext cx="84753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Paytm</a:t>
            </a:r>
          </a:p>
        </p:txBody>
      </p:sp>
      <p:sp>
        <p:nvSpPr>
          <p:cNvPr id="34" name="TextBox 32">
            <a:extLst>
              <a:ext uri="{FF2B5EF4-FFF2-40B4-BE49-F238E27FC236}">
                <a16:creationId xmlns:a16="http://schemas.microsoft.com/office/drawing/2014/main" id="{EDF1FC50-AFFE-47A8-728C-8F36A5AF7693}"/>
              </a:ext>
            </a:extLst>
          </p:cNvPr>
          <p:cNvSpPr txBox="1"/>
          <p:nvPr/>
        </p:nvSpPr>
        <p:spPr>
          <a:xfrm>
            <a:off x="7782115" y="4983347"/>
            <a:ext cx="264766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Reliance Industries</a:t>
            </a:r>
          </a:p>
        </p:txBody>
      </p:sp>
      <p:sp>
        <p:nvSpPr>
          <p:cNvPr id="35" name="TextBox 33">
            <a:extLst>
              <a:ext uri="{FF2B5EF4-FFF2-40B4-BE49-F238E27FC236}">
                <a16:creationId xmlns:a16="http://schemas.microsoft.com/office/drawing/2014/main" id="{F05DC834-CE7A-21E2-EF95-A353A46A6FF4}"/>
              </a:ext>
            </a:extLst>
          </p:cNvPr>
          <p:cNvSpPr txBox="1"/>
          <p:nvPr/>
        </p:nvSpPr>
        <p:spPr>
          <a:xfrm>
            <a:off x="8591836" y="4983347"/>
            <a:ext cx="1027938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Bacardi</a:t>
            </a:r>
          </a:p>
        </p:txBody>
      </p:sp>
      <p:sp>
        <p:nvSpPr>
          <p:cNvPr id="36" name="TextBox 34">
            <a:extLst>
              <a:ext uri="{FF2B5EF4-FFF2-40B4-BE49-F238E27FC236}">
                <a16:creationId xmlns:a16="http://schemas.microsoft.com/office/drawing/2014/main" id="{4AB27B31-9B0B-E758-23A9-255709149B11}"/>
              </a:ext>
            </a:extLst>
          </p:cNvPr>
          <p:cNvSpPr txBox="1"/>
          <p:nvPr/>
        </p:nvSpPr>
        <p:spPr>
          <a:xfrm>
            <a:off x="8403146" y="4983347"/>
            <a:ext cx="1405509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Decathlon</a:t>
            </a:r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id="{EFAF514B-0CF6-4A67-C831-C4E32AB33B04}"/>
              </a:ext>
            </a:extLst>
          </p:cNvPr>
          <p:cNvSpPr txBox="1"/>
          <p:nvPr/>
        </p:nvSpPr>
        <p:spPr>
          <a:xfrm>
            <a:off x="8064818" y="4983347"/>
            <a:ext cx="208197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spc="195">
                <a:solidFill>
                  <a:srgbClr val="5A7894"/>
                </a:solidFill>
                <a:latin typeface="Arimo"/>
                <a:ea typeface="Arimo"/>
                <a:cs typeface="Arimo"/>
                <a:sym typeface="Arimo"/>
              </a:rPr>
              <a:t>Godfrey Philips</a:t>
            </a:r>
          </a:p>
        </p:txBody>
      </p:sp>
      <p:sp>
        <p:nvSpPr>
          <p:cNvPr id="38" name="AutoShape 36">
            <a:extLst>
              <a:ext uri="{FF2B5EF4-FFF2-40B4-BE49-F238E27FC236}">
                <a16:creationId xmlns:a16="http://schemas.microsoft.com/office/drawing/2014/main" id="{9C0E62B1-755E-1FD3-D086-FF1F289C1E0B}"/>
              </a:ext>
            </a:extLst>
          </p:cNvPr>
          <p:cNvSpPr/>
          <p:nvPr/>
        </p:nvSpPr>
        <p:spPr>
          <a:xfrm>
            <a:off x="1257300" y="3030722"/>
            <a:ext cx="16002000" cy="4286250"/>
          </a:xfrm>
          <a:prstGeom prst="rect">
            <a:avLst/>
          </a:prstGeom>
          <a:solidFill>
            <a:srgbClr val="0A2540"/>
          </a:solidFill>
          <a:ln cap="sq">
            <a:noFill/>
            <a:prstDash val="solid"/>
            <a:miter/>
          </a:ln>
        </p:spPr>
      </p:sp>
      <p:sp>
        <p:nvSpPr>
          <p:cNvPr id="39" name="AutoShape 37">
            <a:extLst>
              <a:ext uri="{FF2B5EF4-FFF2-40B4-BE49-F238E27FC236}">
                <a16:creationId xmlns:a16="http://schemas.microsoft.com/office/drawing/2014/main" id="{DB47AC4D-3932-1F45-A7CA-5249ED15B3E6}"/>
              </a:ext>
            </a:extLst>
          </p:cNvPr>
          <p:cNvSpPr/>
          <p:nvPr/>
        </p:nvSpPr>
        <p:spPr>
          <a:xfrm>
            <a:off x="1266825" y="30402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40" name="Group 38">
            <a:extLst>
              <a:ext uri="{FF2B5EF4-FFF2-40B4-BE49-F238E27FC236}">
                <a16:creationId xmlns:a16="http://schemas.microsoft.com/office/drawing/2014/main" id="{110B2B6E-9E1D-8078-6561-3B8EC65AB2F2}"/>
              </a:ext>
            </a:extLst>
          </p:cNvPr>
          <p:cNvGrpSpPr/>
          <p:nvPr/>
        </p:nvGrpSpPr>
        <p:grpSpPr>
          <a:xfrm>
            <a:off x="1438275" y="3211697"/>
            <a:ext cx="2305050" cy="1066800"/>
            <a:chOff x="0" y="0"/>
            <a:chExt cx="357113" cy="165275"/>
          </a:xfrm>
        </p:grpSpPr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C5D7470E-AD67-CA50-5C2F-2DE65B31A3AE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3"/>
              <a:stretch>
                <a:fillRect t="-10303" b="-10303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42" name="AutoShape 40">
            <a:extLst>
              <a:ext uri="{FF2B5EF4-FFF2-40B4-BE49-F238E27FC236}">
                <a16:creationId xmlns:a16="http://schemas.microsoft.com/office/drawing/2014/main" id="{ED14CCE2-FEE2-B38B-4D3F-C1AA3ACA50F4}"/>
              </a:ext>
            </a:extLst>
          </p:cNvPr>
          <p:cNvSpPr/>
          <p:nvPr/>
        </p:nvSpPr>
        <p:spPr>
          <a:xfrm>
            <a:off x="3933825" y="30402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43" name="Group 41">
            <a:extLst>
              <a:ext uri="{FF2B5EF4-FFF2-40B4-BE49-F238E27FC236}">
                <a16:creationId xmlns:a16="http://schemas.microsoft.com/office/drawing/2014/main" id="{8CB9AEBC-76BF-93A2-9EAE-40543C330822}"/>
              </a:ext>
            </a:extLst>
          </p:cNvPr>
          <p:cNvGrpSpPr/>
          <p:nvPr/>
        </p:nvGrpSpPr>
        <p:grpSpPr>
          <a:xfrm>
            <a:off x="4105227" y="3211697"/>
            <a:ext cx="2305050" cy="1066800"/>
            <a:chOff x="0" y="0"/>
            <a:chExt cx="357113" cy="165275"/>
          </a:xfrm>
        </p:grpSpPr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531863A4-ED8D-D2AC-FC62-E1815987D31D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4"/>
              <a:stretch>
                <a:fillRect t="-10303" b="-10303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45" name="AutoShape 43">
            <a:extLst>
              <a:ext uri="{FF2B5EF4-FFF2-40B4-BE49-F238E27FC236}">
                <a16:creationId xmlns:a16="http://schemas.microsoft.com/office/drawing/2014/main" id="{0F8A5C48-A8C8-8E60-2156-ABA8A1F7B7C6}"/>
              </a:ext>
            </a:extLst>
          </p:cNvPr>
          <p:cNvSpPr/>
          <p:nvPr/>
        </p:nvSpPr>
        <p:spPr>
          <a:xfrm>
            <a:off x="6600825" y="30402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46" name="Group 44">
            <a:extLst>
              <a:ext uri="{FF2B5EF4-FFF2-40B4-BE49-F238E27FC236}">
                <a16:creationId xmlns:a16="http://schemas.microsoft.com/office/drawing/2014/main" id="{26AB41C8-5EB0-C039-40F9-BB67A46BA161}"/>
              </a:ext>
            </a:extLst>
          </p:cNvPr>
          <p:cNvGrpSpPr/>
          <p:nvPr/>
        </p:nvGrpSpPr>
        <p:grpSpPr>
          <a:xfrm>
            <a:off x="6772180" y="3211697"/>
            <a:ext cx="2305050" cy="1066800"/>
            <a:chOff x="0" y="0"/>
            <a:chExt cx="357113" cy="165275"/>
          </a:xfrm>
        </p:grpSpPr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888E8558-4022-1D80-2948-30ED4AC3F8C7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5"/>
              <a:stretch>
                <a:fillRect t="-10303" b="-10303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48" name="AutoShape 46">
            <a:extLst>
              <a:ext uri="{FF2B5EF4-FFF2-40B4-BE49-F238E27FC236}">
                <a16:creationId xmlns:a16="http://schemas.microsoft.com/office/drawing/2014/main" id="{7382029F-1E76-A405-7CAB-47B7BD9F4B16}"/>
              </a:ext>
            </a:extLst>
          </p:cNvPr>
          <p:cNvSpPr/>
          <p:nvPr/>
        </p:nvSpPr>
        <p:spPr>
          <a:xfrm>
            <a:off x="9267825" y="30402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49" name="Group 47">
            <a:extLst>
              <a:ext uri="{FF2B5EF4-FFF2-40B4-BE49-F238E27FC236}">
                <a16:creationId xmlns:a16="http://schemas.microsoft.com/office/drawing/2014/main" id="{08427C45-A33D-BE61-FE65-163CEB4614C1}"/>
              </a:ext>
            </a:extLst>
          </p:cNvPr>
          <p:cNvGrpSpPr/>
          <p:nvPr/>
        </p:nvGrpSpPr>
        <p:grpSpPr>
          <a:xfrm>
            <a:off x="9439132" y="3211697"/>
            <a:ext cx="2305050" cy="1066800"/>
            <a:chOff x="0" y="0"/>
            <a:chExt cx="357113" cy="165275"/>
          </a:xfrm>
        </p:grpSpPr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AD88C9D3-4117-D701-4A9D-A1BB3B9BEF77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6"/>
              <a:stretch>
                <a:fillRect t="-10303" b="-10303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51" name="AutoShape 49">
            <a:extLst>
              <a:ext uri="{FF2B5EF4-FFF2-40B4-BE49-F238E27FC236}">
                <a16:creationId xmlns:a16="http://schemas.microsoft.com/office/drawing/2014/main" id="{03A0E544-1361-6931-55D9-85CF26D94941}"/>
              </a:ext>
            </a:extLst>
          </p:cNvPr>
          <p:cNvSpPr/>
          <p:nvPr/>
        </p:nvSpPr>
        <p:spPr>
          <a:xfrm>
            <a:off x="11934825" y="30402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52" name="Group 50">
            <a:extLst>
              <a:ext uri="{FF2B5EF4-FFF2-40B4-BE49-F238E27FC236}">
                <a16:creationId xmlns:a16="http://schemas.microsoft.com/office/drawing/2014/main" id="{7290F88A-AEA6-130A-734A-13817701D572}"/>
              </a:ext>
            </a:extLst>
          </p:cNvPr>
          <p:cNvGrpSpPr/>
          <p:nvPr/>
        </p:nvGrpSpPr>
        <p:grpSpPr>
          <a:xfrm>
            <a:off x="12106084" y="3211697"/>
            <a:ext cx="2305050" cy="1066800"/>
            <a:chOff x="0" y="0"/>
            <a:chExt cx="357113" cy="165275"/>
          </a:xfrm>
        </p:grpSpPr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FC98320E-6410-6920-9D4E-CFBD60873A28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7"/>
              <a:stretch>
                <a:fillRect t="-16159" b="-16159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54" name="AutoShape 52">
            <a:extLst>
              <a:ext uri="{FF2B5EF4-FFF2-40B4-BE49-F238E27FC236}">
                <a16:creationId xmlns:a16="http://schemas.microsoft.com/office/drawing/2014/main" id="{C8E33008-A403-A4F1-C05F-4C5963DB123B}"/>
              </a:ext>
            </a:extLst>
          </p:cNvPr>
          <p:cNvSpPr/>
          <p:nvPr/>
        </p:nvSpPr>
        <p:spPr>
          <a:xfrm>
            <a:off x="14601825" y="30402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55" name="Group 53">
            <a:extLst>
              <a:ext uri="{FF2B5EF4-FFF2-40B4-BE49-F238E27FC236}">
                <a16:creationId xmlns:a16="http://schemas.microsoft.com/office/drawing/2014/main" id="{D516CA2C-041C-A042-F45E-05DC61BFA9C6}"/>
              </a:ext>
            </a:extLst>
          </p:cNvPr>
          <p:cNvGrpSpPr/>
          <p:nvPr/>
        </p:nvGrpSpPr>
        <p:grpSpPr>
          <a:xfrm>
            <a:off x="14773037" y="3211697"/>
            <a:ext cx="2305050" cy="1066800"/>
            <a:chOff x="0" y="0"/>
            <a:chExt cx="357113" cy="165275"/>
          </a:xfrm>
        </p:grpSpPr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478743E5-EBC6-8A87-9D8A-10F7D36FDA10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8"/>
              <a:stretch>
                <a:fillRect t="-7553" b="-7553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57" name="AutoShape 55">
            <a:extLst>
              <a:ext uri="{FF2B5EF4-FFF2-40B4-BE49-F238E27FC236}">
                <a16:creationId xmlns:a16="http://schemas.microsoft.com/office/drawing/2014/main" id="{AF0FEF33-6DB2-EF29-4241-D4EF5AA6870F}"/>
              </a:ext>
            </a:extLst>
          </p:cNvPr>
          <p:cNvSpPr/>
          <p:nvPr/>
        </p:nvSpPr>
        <p:spPr>
          <a:xfrm>
            <a:off x="1266825" y="446899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58" name="Group 56">
            <a:extLst>
              <a:ext uri="{FF2B5EF4-FFF2-40B4-BE49-F238E27FC236}">
                <a16:creationId xmlns:a16="http://schemas.microsoft.com/office/drawing/2014/main" id="{32980B31-5D27-4049-9F9F-BA98AF73CEBF}"/>
              </a:ext>
            </a:extLst>
          </p:cNvPr>
          <p:cNvGrpSpPr/>
          <p:nvPr/>
        </p:nvGrpSpPr>
        <p:grpSpPr>
          <a:xfrm>
            <a:off x="1447800" y="4640447"/>
            <a:ext cx="2305050" cy="1066800"/>
            <a:chOff x="0" y="0"/>
            <a:chExt cx="357113" cy="165275"/>
          </a:xfrm>
        </p:grpSpPr>
        <p:sp>
          <p:nvSpPr>
            <p:cNvPr id="59" name="Freeform 57">
              <a:extLst>
                <a:ext uri="{FF2B5EF4-FFF2-40B4-BE49-F238E27FC236}">
                  <a16:creationId xmlns:a16="http://schemas.microsoft.com/office/drawing/2014/main" id="{CDE828A4-AA21-E437-2CB3-754092C9D960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9"/>
              <a:stretch>
                <a:fillRect t="-10303" b="-10303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60" name="AutoShape 58">
            <a:extLst>
              <a:ext uri="{FF2B5EF4-FFF2-40B4-BE49-F238E27FC236}">
                <a16:creationId xmlns:a16="http://schemas.microsoft.com/office/drawing/2014/main" id="{F52EB78B-4B27-7A69-6D5C-BB5D2E67ACA2}"/>
              </a:ext>
            </a:extLst>
          </p:cNvPr>
          <p:cNvSpPr/>
          <p:nvPr/>
        </p:nvSpPr>
        <p:spPr>
          <a:xfrm>
            <a:off x="3933825" y="446899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61" name="Group 59">
            <a:extLst>
              <a:ext uri="{FF2B5EF4-FFF2-40B4-BE49-F238E27FC236}">
                <a16:creationId xmlns:a16="http://schemas.microsoft.com/office/drawing/2014/main" id="{45274CA3-7C29-F652-C630-9DD804CC7888}"/>
              </a:ext>
            </a:extLst>
          </p:cNvPr>
          <p:cNvGrpSpPr/>
          <p:nvPr/>
        </p:nvGrpSpPr>
        <p:grpSpPr>
          <a:xfrm>
            <a:off x="4105227" y="4640447"/>
            <a:ext cx="2305050" cy="1066800"/>
            <a:chOff x="0" y="0"/>
            <a:chExt cx="357113" cy="165275"/>
          </a:xfrm>
        </p:grpSpPr>
        <p:sp>
          <p:nvSpPr>
            <p:cNvPr id="62" name="Freeform 60">
              <a:extLst>
                <a:ext uri="{FF2B5EF4-FFF2-40B4-BE49-F238E27FC236}">
                  <a16:creationId xmlns:a16="http://schemas.microsoft.com/office/drawing/2014/main" id="{174152CA-90F9-ACA0-0CE9-AFB74EE0503F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0"/>
              <a:stretch>
                <a:fillRect t="-10303" b="-10303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63" name="AutoShape 61">
            <a:extLst>
              <a:ext uri="{FF2B5EF4-FFF2-40B4-BE49-F238E27FC236}">
                <a16:creationId xmlns:a16="http://schemas.microsoft.com/office/drawing/2014/main" id="{364AB138-D6D7-F079-4287-BDBAB4694172}"/>
              </a:ext>
            </a:extLst>
          </p:cNvPr>
          <p:cNvSpPr/>
          <p:nvPr/>
        </p:nvSpPr>
        <p:spPr>
          <a:xfrm>
            <a:off x="6600825" y="446899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64" name="AutoShape 62">
            <a:extLst>
              <a:ext uri="{FF2B5EF4-FFF2-40B4-BE49-F238E27FC236}">
                <a16:creationId xmlns:a16="http://schemas.microsoft.com/office/drawing/2014/main" id="{04613394-9400-CA4B-44F8-FC3B913160F8}"/>
              </a:ext>
            </a:extLst>
          </p:cNvPr>
          <p:cNvSpPr/>
          <p:nvPr/>
        </p:nvSpPr>
        <p:spPr>
          <a:xfrm>
            <a:off x="9267825" y="446899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65" name="AutoShape 63">
            <a:extLst>
              <a:ext uri="{FF2B5EF4-FFF2-40B4-BE49-F238E27FC236}">
                <a16:creationId xmlns:a16="http://schemas.microsoft.com/office/drawing/2014/main" id="{6BD72619-A846-9A8A-EB05-3D9A96A435BD}"/>
              </a:ext>
            </a:extLst>
          </p:cNvPr>
          <p:cNvSpPr/>
          <p:nvPr/>
        </p:nvSpPr>
        <p:spPr>
          <a:xfrm>
            <a:off x="11934825" y="446899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66" name="Group 64">
            <a:extLst>
              <a:ext uri="{FF2B5EF4-FFF2-40B4-BE49-F238E27FC236}">
                <a16:creationId xmlns:a16="http://schemas.microsoft.com/office/drawing/2014/main" id="{677D815B-AEE7-3FBC-F8BD-9CBC3D53898B}"/>
              </a:ext>
            </a:extLst>
          </p:cNvPr>
          <p:cNvGrpSpPr/>
          <p:nvPr/>
        </p:nvGrpSpPr>
        <p:grpSpPr>
          <a:xfrm>
            <a:off x="12077510" y="4640447"/>
            <a:ext cx="2305050" cy="1066800"/>
            <a:chOff x="0" y="0"/>
            <a:chExt cx="357113" cy="165275"/>
          </a:xfrm>
        </p:grpSpPr>
        <p:sp>
          <p:nvSpPr>
            <p:cNvPr id="67" name="Freeform 65">
              <a:extLst>
                <a:ext uri="{FF2B5EF4-FFF2-40B4-BE49-F238E27FC236}">
                  <a16:creationId xmlns:a16="http://schemas.microsoft.com/office/drawing/2014/main" id="{C26BE401-74B2-ECAD-AF25-14A0A4BC69B6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1"/>
              <a:stretch>
                <a:fillRect t="-58035" b="-5803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68" name="AutoShape 66">
            <a:extLst>
              <a:ext uri="{FF2B5EF4-FFF2-40B4-BE49-F238E27FC236}">
                <a16:creationId xmlns:a16="http://schemas.microsoft.com/office/drawing/2014/main" id="{90E3D29A-A441-9611-17AB-F9968EBA3FEC}"/>
              </a:ext>
            </a:extLst>
          </p:cNvPr>
          <p:cNvSpPr/>
          <p:nvPr/>
        </p:nvSpPr>
        <p:spPr>
          <a:xfrm>
            <a:off x="14601825" y="446899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71" name="AutoShape 69">
            <a:extLst>
              <a:ext uri="{FF2B5EF4-FFF2-40B4-BE49-F238E27FC236}">
                <a16:creationId xmlns:a16="http://schemas.microsoft.com/office/drawing/2014/main" id="{D184E7A2-6D8D-3C70-8595-0B869A5FACED}"/>
              </a:ext>
            </a:extLst>
          </p:cNvPr>
          <p:cNvSpPr/>
          <p:nvPr/>
        </p:nvSpPr>
        <p:spPr>
          <a:xfrm>
            <a:off x="1266825" y="58977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72" name="Group 70">
            <a:extLst>
              <a:ext uri="{FF2B5EF4-FFF2-40B4-BE49-F238E27FC236}">
                <a16:creationId xmlns:a16="http://schemas.microsoft.com/office/drawing/2014/main" id="{FFCE8C5C-BCB5-2F72-B643-2C967D367894}"/>
              </a:ext>
            </a:extLst>
          </p:cNvPr>
          <p:cNvGrpSpPr/>
          <p:nvPr/>
        </p:nvGrpSpPr>
        <p:grpSpPr>
          <a:xfrm>
            <a:off x="1457325" y="6069197"/>
            <a:ext cx="2305050" cy="1066800"/>
            <a:chOff x="0" y="0"/>
            <a:chExt cx="357113" cy="165275"/>
          </a:xfrm>
        </p:grpSpPr>
        <p:sp>
          <p:nvSpPr>
            <p:cNvPr id="73" name="Freeform 71">
              <a:extLst>
                <a:ext uri="{FF2B5EF4-FFF2-40B4-BE49-F238E27FC236}">
                  <a16:creationId xmlns:a16="http://schemas.microsoft.com/office/drawing/2014/main" id="{F6952BCE-25F1-15FA-77DD-894908EF8833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2"/>
              <a:stretch>
                <a:fillRect t="-58035" b="-5803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74" name="AutoShape 72">
            <a:extLst>
              <a:ext uri="{FF2B5EF4-FFF2-40B4-BE49-F238E27FC236}">
                <a16:creationId xmlns:a16="http://schemas.microsoft.com/office/drawing/2014/main" id="{D4BD025A-41FB-604E-5221-7052AC739970}"/>
              </a:ext>
            </a:extLst>
          </p:cNvPr>
          <p:cNvSpPr/>
          <p:nvPr/>
        </p:nvSpPr>
        <p:spPr>
          <a:xfrm>
            <a:off x="3933825" y="58977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75" name="AutoShape 73">
            <a:extLst>
              <a:ext uri="{FF2B5EF4-FFF2-40B4-BE49-F238E27FC236}">
                <a16:creationId xmlns:a16="http://schemas.microsoft.com/office/drawing/2014/main" id="{38DAA50C-A4DE-7137-B208-4BBA04C0AAA3}"/>
              </a:ext>
            </a:extLst>
          </p:cNvPr>
          <p:cNvSpPr/>
          <p:nvPr/>
        </p:nvSpPr>
        <p:spPr>
          <a:xfrm>
            <a:off x="6600825" y="58977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76" name="Group 74">
            <a:extLst>
              <a:ext uri="{FF2B5EF4-FFF2-40B4-BE49-F238E27FC236}">
                <a16:creationId xmlns:a16="http://schemas.microsoft.com/office/drawing/2014/main" id="{F7B71EF2-9641-B9F1-70EF-203094DEFAE4}"/>
              </a:ext>
            </a:extLst>
          </p:cNvPr>
          <p:cNvGrpSpPr/>
          <p:nvPr/>
        </p:nvGrpSpPr>
        <p:grpSpPr>
          <a:xfrm>
            <a:off x="6753225" y="6069197"/>
            <a:ext cx="2305050" cy="1066800"/>
            <a:chOff x="0" y="0"/>
            <a:chExt cx="357113" cy="165275"/>
          </a:xfrm>
        </p:grpSpPr>
        <p:sp>
          <p:nvSpPr>
            <p:cNvPr id="77" name="Freeform 75">
              <a:extLst>
                <a:ext uri="{FF2B5EF4-FFF2-40B4-BE49-F238E27FC236}">
                  <a16:creationId xmlns:a16="http://schemas.microsoft.com/office/drawing/2014/main" id="{E47B89C2-4ADF-8C9A-5013-6422D0D48077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3"/>
              <a:stretch>
                <a:fillRect t="-58035" b="-5803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78" name="AutoShape 76">
            <a:extLst>
              <a:ext uri="{FF2B5EF4-FFF2-40B4-BE49-F238E27FC236}">
                <a16:creationId xmlns:a16="http://schemas.microsoft.com/office/drawing/2014/main" id="{3021F13C-E8FB-6733-07A3-8D454E0BC133}"/>
              </a:ext>
            </a:extLst>
          </p:cNvPr>
          <p:cNvSpPr/>
          <p:nvPr/>
        </p:nvSpPr>
        <p:spPr>
          <a:xfrm>
            <a:off x="9267825" y="58977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79" name="Group 77">
            <a:extLst>
              <a:ext uri="{FF2B5EF4-FFF2-40B4-BE49-F238E27FC236}">
                <a16:creationId xmlns:a16="http://schemas.microsoft.com/office/drawing/2014/main" id="{0311E735-F05D-A7B7-A47E-CFCBB0D0DCC8}"/>
              </a:ext>
            </a:extLst>
          </p:cNvPr>
          <p:cNvGrpSpPr/>
          <p:nvPr/>
        </p:nvGrpSpPr>
        <p:grpSpPr>
          <a:xfrm>
            <a:off x="9401175" y="6069197"/>
            <a:ext cx="2305050" cy="1066800"/>
            <a:chOff x="0" y="0"/>
            <a:chExt cx="357113" cy="165275"/>
          </a:xfrm>
        </p:grpSpPr>
        <p:sp>
          <p:nvSpPr>
            <p:cNvPr id="80" name="Freeform 78">
              <a:extLst>
                <a:ext uri="{FF2B5EF4-FFF2-40B4-BE49-F238E27FC236}">
                  <a16:creationId xmlns:a16="http://schemas.microsoft.com/office/drawing/2014/main" id="{96887ED3-64F1-26CB-F0E9-ED39048CE096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4"/>
              <a:stretch>
                <a:fillRect t="-58035" b="-5803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81" name="AutoShape 79">
            <a:extLst>
              <a:ext uri="{FF2B5EF4-FFF2-40B4-BE49-F238E27FC236}">
                <a16:creationId xmlns:a16="http://schemas.microsoft.com/office/drawing/2014/main" id="{8B8EBF69-199F-CB0C-21A8-41ED10931989}"/>
              </a:ext>
            </a:extLst>
          </p:cNvPr>
          <p:cNvSpPr/>
          <p:nvPr/>
        </p:nvSpPr>
        <p:spPr>
          <a:xfrm>
            <a:off x="11934825" y="58977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82" name="Group 80">
            <a:extLst>
              <a:ext uri="{FF2B5EF4-FFF2-40B4-BE49-F238E27FC236}">
                <a16:creationId xmlns:a16="http://schemas.microsoft.com/office/drawing/2014/main" id="{97E13B0C-EB91-18E8-FE5E-1E37AB215767}"/>
              </a:ext>
            </a:extLst>
          </p:cNvPr>
          <p:cNvGrpSpPr/>
          <p:nvPr/>
        </p:nvGrpSpPr>
        <p:grpSpPr>
          <a:xfrm>
            <a:off x="12049125" y="6069197"/>
            <a:ext cx="2305050" cy="1066800"/>
            <a:chOff x="0" y="0"/>
            <a:chExt cx="357113" cy="165275"/>
          </a:xfrm>
        </p:grpSpPr>
        <p:sp>
          <p:nvSpPr>
            <p:cNvPr id="83" name="Freeform 81">
              <a:extLst>
                <a:ext uri="{FF2B5EF4-FFF2-40B4-BE49-F238E27FC236}">
                  <a16:creationId xmlns:a16="http://schemas.microsoft.com/office/drawing/2014/main" id="{224EA414-F181-CD17-C3B5-2CC818216278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15"/>
              <a:stretch>
                <a:fillRect t="-58035" b="-58035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84" name="AutoShape 82">
            <a:extLst>
              <a:ext uri="{FF2B5EF4-FFF2-40B4-BE49-F238E27FC236}">
                <a16:creationId xmlns:a16="http://schemas.microsoft.com/office/drawing/2014/main" id="{3409C34F-54EA-EC82-07C0-D874782BA9C9}"/>
              </a:ext>
            </a:extLst>
          </p:cNvPr>
          <p:cNvSpPr/>
          <p:nvPr/>
        </p:nvSpPr>
        <p:spPr>
          <a:xfrm>
            <a:off x="14601825" y="5897747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85" name="Freeform 83">
            <a:extLst>
              <a:ext uri="{FF2B5EF4-FFF2-40B4-BE49-F238E27FC236}">
                <a16:creationId xmlns:a16="http://schemas.microsoft.com/office/drawing/2014/main" id="{3A93E7F6-6E5B-B0C1-D7C4-0CEFE7728157}"/>
              </a:ext>
            </a:extLst>
          </p:cNvPr>
          <p:cNvSpPr/>
          <p:nvPr/>
        </p:nvSpPr>
        <p:spPr>
          <a:xfrm>
            <a:off x="6600825" y="4912995"/>
            <a:ext cx="2647950" cy="616954"/>
          </a:xfrm>
          <a:custGeom>
            <a:avLst/>
            <a:gdLst/>
            <a:ahLst/>
            <a:cxnLst/>
            <a:rect l="l" t="t" r="r" b="b"/>
            <a:pathLst>
              <a:path w="2647950" h="616954">
                <a:moveTo>
                  <a:pt x="0" y="0"/>
                </a:moveTo>
                <a:lnTo>
                  <a:pt x="2647950" y="0"/>
                </a:lnTo>
                <a:lnTo>
                  <a:pt x="2647950" y="616955"/>
                </a:lnTo>
                <a:lnTo>
                  <a:pt x="0" y="61695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6" name="Freeform 84">
            <a:extLst>
              <a:ext uri="{FF2B5EF4-FFF2-40B4-BE49-F238E27FC236}">
                <a16:creationId xmlns:a16="http://schemas.microsoft.com/office/drawing/2014/main" id="{DDD14993-F357-FA3C-AAA7-91D32F79996A}"/>
              </a:ext>
            </a:extLst>
          </p:cNvPr>
          <p:cNvSpPr/>
          <p:nvPr/>
        </p:nvSpPr>
        <p:spPr>
          <a:xfrm>
            <a:off x="4381500" y="5683435"/>
            <a:ext cx="1838325" cy="1838325"/>
          </a:xfrm>
          <a:custGeom>
            <a:avLst/>
            <a:gdLst/>
            <a:ahLst/>
            <a:cxnLst/>
            <a:rect l="l" t="t" r="r" b="b"/>
            <a:pathLst>
              <a:path w="1838325" h="1838325">
                <a:moveTo>
                  <a:pt x="0" y="0"/>
                </a:moveTo>
                <a:lnTo>
                  <a:pt x="1838325" y="0"/>
                </a:lnTo>
                <a:lnTo>
                  <a:pt x="1838325" y="1838325"/>
                </a:lnTo>
                <a:lnTo>
                  <a:pt x="0" y="18383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7" name="Freeform 85">
            <a:extLst>
              <a:ext uri="{FF2B5EF4-FFF2-40B4-BE49-F238E27FC236}">
                <a16:creationId xmlns:a16="http://schemas.microsoft.com/office/drawing/2014/main" id="{42539C0C-CEC4-C9D7-CE0F-B08BA836B3D3}"/>
              </a:ext>
            </a:extLst>
          </p:cNvPr>
          <p:cNvSpPr/>
          <p:nvPr/>
        </p:nvSpPr>
        <p:spPr>
          <a:xfrm>
            <a:off x="15304538" y="5911850"/>
            <a:ext cx="1381494" cy="1381494"/>
          </a:xfrm>
          <a:custGeom>
            <a:avLst/>
            <a:gdLst/>
            <a:ahLst/>
            <a:cxnLst/>
            <a:rect l="l" t="t" r="r" b="b"/>
            <a:pathLst>
              <a:path w="1381494" h="1381494">
                <a:moveTo>
                  <a:pt x="0" y="0"/>
                </a:moveTo>
                <a:lnTo>
                  <a:pt x="1381494" y="0"/>
                </a:lnTo>
                <a:lnTo>
                  <a:pt x="1381494" y="1381495"/>
                </a:lnTo>
                <a:lnTo>
                  <a:pt x="0" y="138149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987" r="-987"/>
            </a:stretch>
          </a:blipFill>
          <a:ln cap="sq">
            <a:noFill/>
            <a:prstDash val="solid"/>
            <a:miter/>
          </a:ln>
        </p:spPr>
      </p:sp>
      <p:sp>
        <p:nvSpPr>
          <p:cNvPr id="88" name="Freeform 86">
            <a:extLst>
              <a:ext uri="{FF2B5EF4-FFF2-40B4-BE49-F238E27FC236}">
                <a16:creationId xmlns:a16="http://schemas.microsoft.com/office/drawing/2014/main" id="{80C15E4A-0499-B683-2255-87CBDAEE47D6}"/>
              </a:ext>
            </a:extLst>
          </p:cNvPr>
          <p:cNvSpPr/>
          <p:nvPr/>
        </p:nvSpPr>
        <p:spPr>
          <a:xfrm>
            <a:off x="9384269" y="4504362"/>
            <a:ext cx="2398156" cy="1338970"/>
          </a:xfrm>
          <a:custGeom>
            <a:avLst/>
            <a:gdLst/>
            <a:ahLst/>
            <a:cxnLst/>
            <a:rect l="l" t="t" r="r" b="b"/>
            <a:pathLst>
              <a:path w="2398156" h="1338970">
                <a:moveTo>
                  <a:pt x="0" y="0"/>
                </a:moveTo>
                <a:lnTo>
                  <a:pt x="2398156" y="0"/>
                </a:lnTo>
                <a:lnTo>
                  <a:pt x="2398156" y="1338971"/>
                </a:lnTo>
                <a:lnTo>
                  <a:pt x="0" y="133897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9" name="AutoShape 87">
            <a:extLst>
              <a:ext uri="{FF2B5EF4-FFF2-40B4-BE49-F238E27FC236}">
                <a16:creationId xmlns:a16="http://schemas.microsoft.com/office/drawing/2014/main" id="{04562241-A309-1F79-24D2-A2FCED64E79F}"/>
              </a:ext>
            </a:extLst>
          </p:cNvPr>
          <p:cNvSpPr/>
          <p:nvPr/>
        </p:nvSpPr>
        <p:spPr>
          <a:xfrm>
            <a:off x="1257300" y="7271729"/>
            <a:ext cx="16002000" cy="1434121"/>
          </a:xfrm>
          <a:prstGeom prst="rect">
            <a:avLst/>
          </a:prstGeom>
          <a:solidFill>
            <a:srgbClr val="0A2540"/>
          </a:solidFill>
          <a:ln w="9525" cap="sq">
            <a:solidFill>
              <a:srgbClr val="0A2540"/>
            </a:solidFill>
            <a:prstDash val="solid"/>
            <a:miter/>
          </a:ln>
        </p:spPr>
      </p:sp>
      <p:sp>
        <p:nvSpPr>
          <p:cNvPr id="90" name="AutoShape 88">
            <a:extLst>
              <a:ext uri="{FF2B5EF4-FFF2-40B4-BE49-F238E27FC236}">
                <a16:creationId xmlns:a16="http://schemas.microsoft.com/office/drawing/2014/main" id="{18933FE5-3540-C14D-E056-C31795F8F5D8}"/>
              </a:ext>
            </a:extLst>
          </p:cNvPr>
          <p:cNvSpPr/>
          <p:nvPr/>
        </p:nvSpPr>
        <p:spPr>
          <a:xfrm>
            <a:off x="1266825" y="7281254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grpSp>
        <p:nvGrpSpPr>
          <p:cNvPr id="91" name="Group 89">
            <a:extLst>
              <a:ext uri="{FF2B5EF4-FFF2-40B4-BE49-F238E27FC236}">
                <a16:creationId xmlns:a16="http://schemas.microsoft.com/office/drawing/2014/main" id="{E1098EDB-F628-665F-D331-9B8C3010FB9B}"/>
              </a:ext>
            </a:extLst>
          </p:cNvPr>
          <p:cNvGrpSpPr/>
          <p:nvPr/>
        </p:nvGrpSpPr>
        <p:grpSpPr>
          <a:xfrm>
            <a:off x="1438275" y="7452704"/>
            <a:ext cx="2305050" cy="1066800"/>
            <a:chOff x="0" y="0"/>
            <a:chExt cx="357113" cy="165275"/>
          </a:xfrm>
        </p:grpSpPr>
        <p:sp>
          <p:nvSpPr>
            <p:cNvPr id="92" name="Freeform 90">
              <a:extLst>
                <a:ext uri="{FF2B5EF4-FFF2-40B4-BE49-F238E27FC236}">
                  <a16:creationId xmlns:a16="http://schemas.microsoft.com/office/drawing/2014/main" id="{B777B427-4839-5518-EE4B-9E8D42B38695}"/>
                </a:ext>
              </a:extLst>
            </p:cNvPr>
            <p:cNvSpPr/>
            <p:nvPr/>
          </p:nvSpPr>
          <p:spPr>
            <a:xfrm>
              <a:off x="0" y="0"/>
              <a:ext cx="357113" cy="165275"/>
            </a:xfrm>
            <a:custGeom>
              <a:avLst/>
              <a:gdLst/>
              <a:ahLst/>
              <a:cxnLst/>
              <a:rect l="l" t="t" r="r" b="b"/>
              <a:pathLst>
                <a:path w="357113" h="165275">
                  <a:moveTo>
                    <a:pt x="0" y="0"/>
                  </a:moveTo>
                  <a:lnTo>
                    <a:pt x="357113" y="0"/>
                  </a:lnTo>
                  <a:lnTo>
                    <a:pt x="357113" y="165275"/>
                  </a:lnTo>
                  <a:lnTo>
                    <a:pt x="0" y="165275"/>
                  </a:lnTo>
                  <a:close/>
                </a:path>
              </a:pathLst>
            </a:custGeom>
            <a:blipFill>
              <a:blip r:embed="rId20"/>
              <a:stretch>
                <a:fillRect t="-10107" b="-10107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93" name="AutoShape 91">
            <a:extLst>
              <a:ext uri="{FF2B5EF4-FFF2-40B4-BE49-F238E27FC236}">
                <a16:creationId xmlns:a16="http://schemas.microsoft.com/office/drawing/2014/main" id="{F5F05A5A-05DB-DB5C-0690-171DF4405E89}"/>
              </a:ext>
            </a:extLst>
          </p:cNvPr>
          <p:cNvSpPr/>
          <p:nvPr/>
        </p:nvSpPr>
        <p:spPr>
          <a:xfrm>
            <a:off x="3933825" y="7281254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94" name="AutoShape 92">
            <a:extLst>
              <a:ext uri="{FF2B5EF4-FFF2-40B4-BE49-F238E27FC236}">
                <a16:creationId xmlns:a16="http://schemas.microsoft.com/office/drawing/2014/main" id="{1A3CE433-7BC8-1151-2934-1902CF378792}"/>
              </a:ext>
            </a:extLst>
          </p:cNvPr>
          <p:cNvSpPr/>
          <p:nvPr/>
        </p:nvSpPr>
        <p:spPr>
          <a:xfrm>
            <a:off x="6600825" y="7281254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95" name="AutoShape 93">
            <a:extLst>
              <a:ext uri="{FF2B5EF4-FFF2-40B4-BE49-F238E27FC236}">
                <a16:creationId xmlns:a16="http://schemas.microsoft.com/office/drawing/2014/main" id="{E5BBD2FB-91C3-F62F-1B80-F69784C6F7B4}"/>
              </a:ext>
            </a:extLst>
          </p:cNvPr>
          <p:cNvSpPr/>
          <p:nvPr/>
        </p:nvSpPr>
        <p:spPr>
          <a:xfrm>
            <a:off x="9267825" y="7281254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96" name="AutoShape 94">
            <a:extLst>
              <a:ext uri="{FF2B5EF4-FFF2-40B4-BE49-F238E27FC236}">
                <a16:creationId xmlns:a16="http://schemas.microsoft.com/office/drawing/2014/main" id="{2B351BEA-4446-B8A5-4B9A-BCAFB846FA7E}"/>
              </a:ext>
            </a:extLst>
          </p:cNvPr>
          <p:cNvSpPr/>
          <p:nvPr/>
        </p:nvSpPr>
        <p:spPr>
          <a:xfrm>
            <a:off x="11934825" y="7281254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97" name="AutoShape 95">
            <a:extLst>
              <a:ext uri="{FF2B5EF4-FFF2-40B4-BE49-F238E27FC236}">
                <a16:creationId xmlns:a16="http://schemas.microsoft.com/office/drawing/2014/main" id="{674C013F-8C61-B0BD-9A43-0E9BB4658F55}"/>
              </a:ext>
            </a:extLst>
          </p:cNvPr>
          <p:cNvSpPr/>
          <p:nvPr/>
        </p:nvSpPr>
        <p:spPr>
          <a:xfrm>
            <a:off x="14601825" y="7281254"/>
            <a:ext cx="2647950" cy="1409700"/>
          </a:xfrm>
          <a:prstGeom prst="rect">
            <a:avLst/>
          </a:prstGeom>
          <a:solidFill>
            <a:srgbClr val="FFFFFF"/>
          </a:solidFill>
          <a:ln cap="sq">
            <a:noFill/>
            <a:prstDash val="solid"/>
            <a:miter/>
          </a:ln>
        </p:spPr>
      </p:sp>
      <p:sp>
        <p:nvSpPr>
          <p:cNvPr id="100" name="Freeform 98">
            <a:extLst>
              <a:ext uri="{FF2B5EF4-FFF2-40B4-BE49-F238E27FC236}">
                <a16:creationId xmlns:a16="http://schemas.microsoft.com/office/drawing/2014/main" id="{6C667AC1-E110-E69C-6D05-CEA53E323659}"/>
              </a:ext>
            </a:extLst>
          </p:cNvPr>
          <p:cNvSpPr/>
          <p:nvPr/>
        </p:nvSpPr>
        <p:spPr>
          <a:xfrm>
            <a:off x="6998793" y="7079147"/>
            <a:ext cx="1813914" cy="1813914"/>
          </a:xfrm>
          <a:custGeom>
            <a:avLst/>
            <a:gdLst/>
            <a:ahLst/>
            <a:cxnLst/>
            <a:rect l="l" t="t" r="r" b="b"/>
            <a:pathLst>
              <a:path w="1813914" h="1813914">
                <a:moveTo>
                  <a:pt x="0" y="0"/>
                </a:moveTo>
                <a:lnTo>
                  <a:pt x="1813914" y="0"/>
                </a:lnTo>
                <a:lnTo>
                  <a:pt x="1813914" y="1813914"/>
                </a:lnTo>
                <a:lnTo>
                  <a:pt x="0" y="181391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101" name="Freeform 99">
            <a:extLst>
              <a:ext uri="{FF2B5EF4-FFF2-40B4-BE49-F238E27FC236}">
                <a16:creationId xmlns:a16="http://schemas.microsoft.com/office/drawing/2014/main" id="{A08C4D6F-3A37-9DA5-146D-B35B011DDEEB}"/>
              </a:ext>
            </a:extLst>
          </p:cNvPr>
          <p:cNvSpPr/>
          <p:nvPr/>
        </p:nvSpPr>
        <p:spPr>
          <a:xfrm>
            <a:off x="4134438" y="7349740"/>
            <a:ext cx="2246629" cy="1298960"/>
          </a:xfrm>
          <a:custGeom>
            <a:avLst/>
            <a:gdLst/>
            <a:ahLst/>
            <a:cxnLst/>
            <a:rect l="l" t="t" r="r" b="b"/>
            <a:pathLst>
              <a:path w="2246629" h="1298960">
                <a:moveTo>
                  <a:pt x="0" y="0"/>
                </a:moveTo>
                <a:lnTo>
                  <a:pt x="2246629" y="0"/>
                </a:lnTo>
                <a:lnTo>
                  <a:pt x="2246629" y="1298960"/>
                </a:lnTo>
                <a:lnTo>
                  <a:pt x="0" y="129896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02" name="Freeform 100">
            <a:extLst>
              <a:ext uri="{FF2B5EF4-FFF2-40B4-BE49-F238E27FC236}">
                <a16:creationId xmlns:a16="http://schemas.microsoft.com/office/drawing/2014/main" id="{C7CEE56E-0C20-8C05-C764-F570E872A6DF}"/>
              </a:ext>
            </a:extLst>
          </p:cNvPr>
          <p:cNvSpPr/>
          <p:nvPr/>
        </p:nvSpPr>
        <p:spPr>
          <a:xfrm>
            <a:off x="9511379" y="7395457"/>
            <a:ext cx="2200275" cy="1207526"/>
          </a:xfrm>
          <a:custGeom>
            <a:avLst/>
            <a:gdLst/>
            <a:ahLst/>
            <a:cxnLst/>
            <a:rect l="l" t="t" r="r" b="b"/>
            <a:pathLst>
              <a:path w="2200275" h="1207526">
                <a:moveTo>
                  <a:pt x="0" y="0"/>
                </a:moveTo>
                <a:lnTo>
                  <a:pt x="2200275" y="0"/>
                </a:lnTo>
                <a:lnTo>
                  <a:pt x="2200275" y="1207526"/>
                </a:lnTo>
                <a:lnTo>
                  <a:pt x="0" y="120752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t="-1201" b="-1201"/>
            </a:stretch>
          </a:blipFill>
        </p:spPr>
      </p:sp>
      <p:sp>
        <p:nvSpPr>
          <p:cNvPr id="103" name="Freeform 101">
            <a:extLst>
              <a:ext uri="{FF2B5EF4-FFF2-40B4-BE49-F238E27FC236}">
                <a16:creationId xmlns:a16="http://schemas.microsoft.com/office/drawing/2014/main" id="{E463023F-AB77-C77A-EF61-289ACA6CDE00}"/>
              </a:ext>
            </a:extLst>
          </p:cNvPr>
          <p:cNvSpPr/>
          <p:nvPr/>
        </p:nvSpPr>
        <p:spPr>
          <a:xfrm>
            <a:off x="15001677" y="7336022"/>
            <a:ext cx="2032303" cy="1266961"/>
          </a:xfrm>
          <a:custGeom>
            <a:avLst/>
            <a:gdLst/>
            <a:ahLst/>
            <a:cxnLst/>
            <a:rect l="l" t="t" r="r" b="b"/>
            <a:pathLst>
              <a:path w="2032303" h="1266961">
                <a:moveTo>
                  <a:pt x="0" y="0"/>
                </a:moveTo>
                <a:lnTo>
                  <a:pt x="2032303" y="0"/>
                </a:lnTo>
                <a:lnTo>
                  <a:pt x="2032303" y="1266961"/>
                </a:lnTo>
                <a:lnTo>
                  <a:pt x="0" y="1266961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b="-22903"/>
            </a:stretch>
          </a:blipFill>
        </p:spPr>
      </p:sp>
      <p:sp>
        <p:nvSpPr>
          <p:cNvPr id="104" name="Freeform 102">
            <a:extLst>
              <a:ext uri="{FF2B5EF4-FFF2-40B4-BE49-F238E27FC236}">
                <a16:creationId xmlns:a16="http://schemas.microsoft.com/office/drawing/2014/main" id="{10B7365A-8B75-BC7D-BBC0-5D3D462A35BF}"/>
              </a:ext>
            </a:extLst>
          </p:cNvPr>
          <p:cNvSpPr/>
          <p:nvPr/>
        </p:nvSpPr>
        <p:spPr>
          <a:xfrm>
            <a:off x="14795226" y="4548445"/>
            <a:ext cx="2261147" cy="1189084"/>
          </a:xfrm>
          <a:custGeom>
            <a:avLst/>
            <a:gdLst/>
            <a:ahLst/>
            <a:cxnLst/>
            <a:rect l="l" t="t" r="r" b="b"/>
            <a:pathLst>
              <a:path w="2261147" h="1189084">
                <a:moveTo>
                  <a:pt x="0" y="0"/>
                </a:moveTo>
                <a:lnTo>
                  <a:pt x="2261148" y="0"/>
                </a:lnTo>
                <a:lnTo>
                  <a:pt x="2261148" y="1189084"/>
                </a:lnTo>
                <a:lnTo>
                  <a:pt x="0" y="1189084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105" name="TextBox 103">
            <a:extLst>
              <a:ext uri="{FF2B5EF4-FFF2-40B4-BE49-F238E27FC236}">
                <a16:creationId xmlns:a16="http://schemas.microsoft.com/office/drawing/2014/main" id="{7F285254-26EB-6E8A-EF06-9D964ABF43AF}"/>
              </a:ext>
            </a:extLst>
          </p:cNvPr>
          <p:cNvSpPr txBox="1"/>
          <p:nvPr/>
        </p:nvSpPr>
        <p:spPr>
          <a:xfrm>
            <a:off x="15074170" y="990600"/>
            <a:ext cx="2223230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— CLIENTS</a:t>
            </a:r>
          </a:p>
        </p:txBody>
      </p:sp>
      <p:sp>
        <p:nvSpPr>
          <p:cNvPr id="106" name="TextBox 104">
            <a:extLst>
              <a:ext uri="{FF2B5EF4-FFF2-40B4-BE49-F238E27FC236}">
                <a16:creationId xmlns:a16="http://schemas.microsoft.com/office/drawing/2014/main" id="{DED679ED-4FC7-F7F7-7D5D-E5709F1957E9}"/>
              </a:ext>
            </a:extLst>
          </p:cNvPr>
          <p:cNvSpPr txBox="1"/>
          <p:nvPr/>
        </p:nvSpPr>
        <p:spPr>
          <a:xfrm>
            <a:off x="1295400" y="1438275"/>
            <a:ext cx="1143000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Trusted by India's leading brands</a:t>
            </a:r>
          </a:p>
        </p:txBody>
      </p:sp>
      <p:sp>
        <p:nvSpPr>
          <p:cNvPr id="107" name="TextBox 105">
            <a:extLst>
              <a:ext uri="{FF2B5EF4-FFF2-40B4-BE49-F238E27FC236}">
                <a16:creationId xmlns:a16="http://schemas.microsoft.com/office/drawing/2014/main" id="{DD2D26BC-73C7-B2CD-E7AE-D12DE919DF01}"/>
              </a:ext>
            </a:extLst>
          </p:cNvPr>
          <p:cNvSpPr txBox="1"/>
          <p:nvPr/>
        </p:nvSpPr>
        <p:spPr>
          <a:xfrm>
            <a:off x="1524000" y="2459043"/>
            <a:ext cx="15811310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 dirty="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Recognized by </a:t>
            </a:r>
            <a:r>
              <a:rPr lang="en-US" sz="2800" b="1" dirty="0">
                <a:solidFill>
                  <a:srgbClr val="1C2E40"/>
                </a:solidFill>
                <a:highlight>
                  <a:srgbClr val="FFFF00"/>
                </a:highlight>
                <a:latin typeface="Arimo"/>
                <a:ea typeface="Arimo"/>
                <a:cs typeface="Arimo"/>
                <a:sym typeface="Arimo"/>
              </a:rPr>
              <a:t>19,000+ </a:t>
            </a:r>
            <a:r>
              <a:rPr lang="en-US" sz="2325" dirty="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clients across Corporate, Healthcare, Transportation, Retail and Public-sector spaces.</a:t>
            </a:r>
          </a:p>
        </p:txBody>
      </p:sp>
      <p:sp>
        <p:nvSpPr>
          <p:cNvPr id="108" name="TextBox 106">
            <a:extLst>
              <a:ext uri="{FF2B5EF4-FFF2-40B4-BE49-F238E27FC236}">
                <a16:creationId xmlns:a16="http://schemas.microsoft.com/office/drawing/2014/main" id="{EB4977DE-C2F2-755D-EC49-583E991126E4}"/>
              </a:ext>
            </a:extLst>
          </p:cNvPr>
          <p:cNvSpPr txBox="1"/>
          <p:nvPr/>
        </p:nvSpPr>
        <p:spPr>
          <a:xfrm>
            <a:off x="1295400" y="8791575"/>
            <a:ext cx="11277886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 dirty="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19,000+ clients served across corporate, education, healthcare, retail and public-sector spaces.</a:t>
            </a:r>
          </a:p>
        </p:txBody>
      </p:sp>
      <p:sp>
        <p:nvSpPr>
          <p:cNvPr id="109" name="TextBox 107">
            <a:extLst>
              <a:ext uri="{FF2B5EF4-FFF2-40B4-BE49-F238E27FC236}">
                <a16:creationId xmlns:a16="http://schemas.microsoft.com/office/drawing/2014/main" id="{7E050269-7A7F-F2E7-5418-271EB71D9D28}"/>
              </a:ext>
            </a:extLst>
          </p:cNvPr>
          <p:cNvSpPr txBox="1"/>
          <p:nvPr/>
        </p:nvSpPr>
        <p:spPr>
          <a:xfrm>
            <a:off x="1676400" y="9458325"/>
            <a:ext cx="3200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110" name="TextBox 108">
            <a:extLst>
              <a:ext uri="{FF2B5EF4-FFF2-40B4-BE49-F238E27FC236}">
                <a16:creationId xmlns:a16="http://schemas.microsoft.com/office/drawing/2014/main" id="{7D40065B-6D20-BC68-F6F7-35FE76752F8E}"/>
              </a:ext>
            </a:extLst>
          </p:cNvPr>
          <p:cNvSpPr txBox="1"/>
          <p:nvPr/>
        </p:nvSpPr>
        <p:spPr>
          <a:xfrm>
            <a:off x="16363378" y="9472612"/>
            <a:ext cx="934022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10 / 18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65862FE-42D6-DE64-7292-E5737BD49746}"/>
              </a:ext>
            </a:extLst>
          </p:cNvPr>
          <p:cNvSpPr/>
          <p:nvPr/>
        </p:nvSpPr>
        <p:spPr>
          <a:xfrm flipV="1">
            <a:off x="1166812" y="8707147"/>
            <a:ext cx="1610677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3" name="Picture 112">
            <a:extLst>
              <a:ext uri="{FF2B5EF4-FFF2-40B4-BE49-F238E27FC236}">
                <a16:creationId xmlns:a16="http://schemas.microsoft.com/office/drawing/2014/main" id="{ADD77E07-A152-6D77-BB1C-38E71A8CA06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" t="31941" r="2179" b="32019"/>
          <a:stretch/>
        </p:blipFill>
        <p:spPr>
          <a:xfrm>
            <a:off x="11950445" y="7509554"/>
            <a:ext cx="2612805" cy="988122"/>
          </a:xfrm>
          <a:prstGeom prst="rect">
            <a:avLst/>
          </a:prstGeom>
        </p:spPr>
      </p:pic>
      <p:grpSp>
        <p:nvGrpSpPr>
          <p:cNvPr id="2" name="Group 23">
            <a:extLst>
              <a:ext uri="{FF2B5EF4-FFF2-40B4-BE49-F238E27FC236}">
                <a16:creationId xmlns:a16="http://schemas.microsoft.com/office/drawing/2014/main" id="{70B9F4B5-A5E0-398D-C2AD-CD0D376D9D63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3" name="Freeform 24">
              <a:extLst>
                <a:ext uri="{FF2B5EF4-FFF2-40B4-BE49-F238E27FC236}">
                  <a16:creationId xmlns:a16="http://schemas.microsoft.com/office/drawing/2014/main" id="{392B1C42-0F14-9BA6-269C-515F01CC440E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 t="-17492" b="-17492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57212859"/>
      </p:ext>
    </p:extLst>
  </p:cSld>
  <p:clrMapOvr>
    <a:masterClrMapping/>
  </p:clrMapOvr>
  <p:transition spd="slow" advTm="5340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4" name="TextBox 4"/>
          <p:cNvSpPr txBox="1"/>
          <p:nvPr/>
        </p:nvSpPr>
        <p:spPr>
          <a:xfrm>
            <a:off x="14608207" y="838200"/>
            <a:ext cx="2536793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— PROJECTS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3000" y="2266950"/>
            <a:ext cx="7658957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Featured projects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3000" y="3276600"/>
            <a:ext cx="7658957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A track record built across three distinct kinds of spaces.</a:t>
            </a:r>
          </a:p>
        </p:txBody>
      </p:sp>
      <p:sp>
        <p:nvSpPr>
          <p:cNvPr id="7" name="AutoShape 7"/>
          <p:cNvSpPr/>
          <p:nvPr/>
        </p:nvSpPr>
        <p:spPr>
          <a:xfrm>
            <a:off x="1143000" y="7124700"/>
            <a:ext cx="5029200" cy="1905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8" name="TextBox 8"/>
          <p:cNvSpPr txBox="1"/>
          <p:nvPr/>
        </p:nvSpPr>
        <p:spPr>
          <a:xfrm>
            <a:off x="1143000" y="7296150"/>
            <a:ext cx="502920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Education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3000" y="7829550"/>
            <a:ext cx="5029200" cy="1112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Smart classrooms and campus-wide AV infrastructure engineered for modern learning environments.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629400" y="7124700"/>
            <a:ext cx="5029200" cy="1905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1" name="TextBox 11"/>
          <p:cNvSpPr txBox="1"/>
          <p:nvPr/>
        </p:nvSpPr>
        <p:spPr>
          <a:xfrm>
            <a:off x="6629400" y="7296150"/>
            <a:ext cx="502920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Corporate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29400" y="7829550"/>
            <a:ext cx="5029200" cy="1112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Boardrooms, conference rooms and enterprise campuses equipped for seamless collaboration.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2115800" y="7124700"/>
            <a:ext cx="5029200" cy="19050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14" name="TextBox 14"/>
          <p:cNvSpPr txBox="1"/>
          <p:nvPr/>
        </p:nvSpPr>
        <p:spPr>
          <a:xfrm>
            <a:off x="12115800" y="7296150"/>
            <a:ext cx="502920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Reality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15800" y="7829550"/>
            <a:ext cx="5029200" cy="1112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187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Immersive, next-generation deployments pushing AV integration into new kinds of experiences.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143000" y="4305300"/>
            <a:ext cx="5029200" cy="259080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7" name="Freeform 17"/>
          <p:cNvSpPr/>
          <p:nvPr/>
        </p:nvSpPr>
        <p:spPr>
          <a:xfrm>
            <a:off x="1143000" y="4305300"/>
            <a:ext cx="5029200" cy="2590800"/>
          </a:xfrm>
          <a:custGeom>
            <a:avLst/>
            <a:gdLst/>
            <a:ahLst/>
            <a:cxnLst/>
            <a:rect l="l" t="t" r="r" b="b"/>
            <a:pathLst>
              <a:path w="5029200" h="2590800">
                <a:moveTo>
                  <a:pt x="0" y="0"/>
                </a:moveTo>
                <a:lnTo>
                  <a:pt x="5029200" y="0"/>
                </a:lnTo>
                <a:lnTo>
                  <a:pt x="5029200" y="2590800"/>
                </a:lnTo>
                <a:lnTo>
                  <a:pt x="0" y="2590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595" b="-4595"/>
            </a:stretch>
          </a:blipFill>
          <a:ln w="9525" cap="sq">
            <a:solidFill>
              <a:srgbClr val="0A2540"/>
            </a:solidFill>
            <a:prstDash val="solid"/>
            <a:miter/>
          </a:ln>
        </p:spPr>
      </p:sp>
      <p:sp>
        <p:nvSpPr>
          <p:cNvPr id="18" name="AutoShape 18"/>
          <p:cNvSpPr/>
          <p:nvPr/>
        </p:nvSpPr>
        <p:spPr>
          <a:xfrm>
            <a:off x="6629400" y="4305300"/>
            <a:ext cx="5029200" cy="259080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9" name="Freeform 19"/>
          <p:cNvSpPr/>
          <p:nvPr/>
        </p:nvSpPr>
        <p:spPr>
          <a:xfrm>
            <a:off x="6629400" y="4305300"/>
            <a:ext cx="5029200" cy="2590800"/>
          </a:xfrm>
          <a:custGeom>
            <a:avLst/>
            <a:gdLst/>
            <a:ahLst/>
            <a:cxnLst/>
            <a:rect l="l" t="t" r="r" b="b"/>
            <a:pathLst>
              <a:path w="5029200" h="2590800">
                <a:moveTo>
                  <a:pt x="0" y="0"/>
                </a:moveTo>
                <a:lnTo>
                  <a:pt x="5029200" y="0"/>
                </a:lnTo>
                <a:lnTo>
                  <a:pt x="5029200" y="2590800"/>
                </a:lnTo>
                <a:lnTo>
                  <a:pt x="0" y="2590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92" r="-5692"/>
            </a:stretch>
          </a:blipFill>
          <a:ln w="9525" cap="sq">
            <a:solidFill>
              <a:srgbClr val="0A2540"/>
            </a:solidFill>
            <a:prstDash val="solid"/>
            <a:miter/>
          </a:ln>
        </p:spPr>
      </p:sp>
      <p:sp>
        <p:nvSpPr>
          <p:cNvPr id="20" name="AutoShape 20"/>
          <p:cNvSpPr/>
          <p:nvPr/>
        </p:nvSpPr>
        <p:spPr>
          <a:xfrm>
            <a:off x="12115800" y="4305300"/>
            <a:ext cx="5029200" cy="259080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1" name="Freeform 21"/>
          <p:cNvSpPr/>
          <p:nvPr/>
        </p:nvSpPr>
        <p:spPr>
          <a:xfrm>
            <a:off x="12115800" y="4305300"/>
            <a:ext cx="5029200" cy="2590800"/>
          </a:xfrm>
          <a:custGeom>
            <a:avLst/>
            <a:gdLst/>
            <a:ahLst/>
            <a:cxnLst/>
            <a:rect l="l" t="t" r="r" b="b"/>
            <a:pathLst>
              <a:path w="5029200" h="2590800">
                <a:moveTo>
                  <a:pt x="0" y="0"/>
                </a:moveTo>
                <a:lnTo>
                  <a:pt x="5029200" y="0"/>
                </a:lnTo>
                <a:lnTo>
                  <a:pt x="5029200" y="2590800"/>
                </a:lnTo>
                <a:lnTo>
                  <a:pt x="0" y="25908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29" b="-4529"/>
            </a:stretch>
          </a:blipFill>
          <a:ln w="9525" cap="sq">
            <a:solidFill>
              <a:srgbClr val="0A2540"/>
            </a:solidFill>
            <a:prstDash val="solid"/>
            <a:miter/>
          </a:ln>
        </p:spPr>
      </p:sp>
      <p:sp>
        <p:nvSpPr>
          <p:cNvPr id="22" name="AutoShape 22"/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3" name="AutoShape 23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24" name="TextBox 24"/>
          <p:cNvSpPr txBox="1"/>
          <p:nvPr/>
        </p:nvSpPr>
        <p:spPr>
          <a:xfrm>
            <a:off x="1524000" y="9305925"/>
            <a:ext cx="3200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230601" y="9320212"/>
            <a:ext cx="914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11 / 18</a:t>
            </a:r>
          </a:p>
        </p:txBody>
      </p:sp>
      <p:grpSp>
        <p:nvGrpSpPr>
          <p:cNvPr id="28" name="Group 23">
            <a:extLst>
              <a:ext uri="{FF2B5EF4-FFF2-40B4-BE49-F238E27FC236}">
                <a16:creationId xmlns:a16="http://schemas.microsoft.com/office/drawing/2014/main" id="{DDB62377-A4E3-7B72-FF59-AB75843365E0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24CA54F0-3403-3C7A-E503-11074395B480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5133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3" name="TextBox 3"/>
          <p:cNvSpPr txBox="1"/>
          <p:nvPr/>
        </p:nvSpPr>
        <p:spPr>
          <a:xfrm>
            <a:off x="14608207" y="838200"/>
            <a:ext cx="2536793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— PROJECTS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3000" y="2266950"/>
            <a:ext cx="9594532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 dirty="0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Selected engagements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3000" y="3276600"/>
            <a:ext cx="9594532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 dirty="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Organizations that have trusted Savi Vision with their AV infrastructure.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3000" y="4781550"/>
            <a:ext cx="4016841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Delhi Metro Rail Corporation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43000" y="5743575"/>
            <a:ext cx="2224659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Godfrey Phillips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3000" y="6705600"/>
            <a:ext cx="704850" cy="397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NIIT</a:t>
            </a:r>
          </a:p>
        </p:txBody>
      </p:sp>
      <p:sp>
        <p:nvSpPr>
          <p:cNvPr id="9" name="AutoShape 9"/>
          <p:cNvSpPr/>
          <p:nvPr/>
        </p:nvSpPr>
        <p:spPr>
          <a:xfrm>
            <a:off x="6762750" y="5524500"/>
            <a:ext cx="47625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0" name="TextBox 10"/>
          <p:cNvSpPr txBox="1"/>
          <p:nvPr/>
        </p:nvSpPr>
        <p:spPr>
          <a:xfrm>
            <a:off x="6762750" y="4781550"/>
            <a:ext cx="2173796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CMR University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762750" y="6486525"/>
            <a:ext cx="47625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2" name="TextBox 12"/>
          <p:cNvSpPr txBox="1"/>
          <p:nvPr/>
        </p:nvSpPr>
        <p:spPr>
          <a:xfrm>
            <a:off x="6762750" y="5743575"/>
            <a:ext cx="2893695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NorthCap University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762750" y="7448550"/>
            <a:ext cx="47625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4" name="TextBox 14"/>
          <p:cNvSpPr txBox="1"/>
          <p:nvPr/>
        </p:nvSpPr>
        <p:spPr>
          <a:xfrm>
            <a:off x="6762750" y="6705600"/>
            <a:ext cx="184966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CRC Builders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2382500" y="5524500"/>
            <a:ext cx="47625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6" name="TextBox 16"/>
          <p:cNvSpPr txBox="1"/>
          <p:nvPr/>
        </p:nvSpPr>
        <p:spPr>
          <a:xfrm>
            <a:off x="12382500" y="4781550"/>
            <a:ext cx="800100" cy="397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DLF</a:t>
            </a:r>
          </a:p>
        </p:txBody>
      </p:sp>
      <p:sp>
        <p:nvSpPr>
          <p:cNvPr id="17" name="AutoShape 17"/>
          <p:cNvSpPr/>
          <p:nvPr/>
        </p:nvSpPr>
        <p:spPr>
          <a:xfrm>
            <a:off x="12382500" y="6486525"/>
            <a:ext cx="47625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8" name="TextBox 18"/>
          <p:cNvSpPr txBox="1"/>
          <p:nvPr/>
        </p:nvSpPr>
        <p:spPr>
          <a:xfrm>
            <a:off x="12382500" y="5743575"/>
            <a:ext cx="687038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M3M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2382500" y="7448550"/>
            <a:ext cx="47625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0" name="TextBox 20"/>
          <p:cNvSpPr txBox="1"/>
          <p:nvPr/>
        </p:nvSpPr>
        <p:spPr>
          <a:xfrm>
            <a:off x="12382500" y="6705600"/>
            <a:ext cx="3525012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SD Biosensor Healthcare</a:t>
            </a:r>
          </a:p>
        </p:txBody>
      </p:sp>
      <p:sp>
        <p:nvSpPr>
          <p:cNvPr id="21" name="AutoShape 21"/>
          <p:cNvSpPr/>
          <p:nvPr/>
        </p:nvSpPr>
        <p:spPr>
          <a:xfrm>
            <a:off x="1143000" y="8443912"/>
            <a:ext cx="49530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22" name="TextBox 22"/>
          <p:cNvSpPr txBox="1"/>
          <p:nvPr/>
        </p:nvSpPr>
        <p:spPr>
          <a:xfrm>
            <a:off x="1847850" y="8210550"/>
            <a:ext cx="8065484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12,000+ projects delivered across every industry and room type.</a:t>
            </a:r>
          </a:p>
        </p:txBody>
      </p:sp>
      <p:sp>
        <p:nvSpPr>
          <p:cNvPr id="23" name="AutoShape 23"/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4" name="AutoShape 24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25" name="TextBox 25"/>
          <p:cNvSpPr txBox="1"/>
          <p:nvPr/>
        </p:nvSpPr>
        <p:spPr>
          <a:xfrm>
            <a:off x="1524000" y="9305925"/>
            <a:ext cx="31242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230600" y="9320212"/>
            <a:ext cx="914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12 / 18</a:t>
            </a:r>
          </a:p>
        </p:txBody>
      </p:sp>
      <p:sp>
        <p:nvSpPr>
          <p:cNvPr id="29" name="AutoShape 29"/>
          <p:cNvSpPr/>
          <p:nvPr/>
        </p:nvSpPr>
        <p:spPr>
          <a:xfrm>
            <a:off x="1177766" y="5524500"/>
            <a:ext cx="47625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30" name="AutoShape 30"/>
          <p:cNvSpPr/>
          <p:nvPr/>
        </p:nvSpPr>
        <p:spPr>
          <a:xfrm>
            <a:off x="1177766" y="6486525"/>
            <a:ext cx="47625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31" name="AutoShape 31"/>
          <p:cNvSpPr/>
          <p:nvPr/>
        </p:nvSpPr>
        <p:spPr>
          <a:xfrm>
            <a:off x="1177766" y="7448550"/>
            <a:ext cx="4762500" cy="9525"/>
          </a:xfrm>
          <a:prstGeom prst="rect">
            <a:avLst/>
          </a:prstGeom>
          <a:solidFill>
            <a:srgbClr val="0A2540"/>
          </a:solidFill>
        </p:spPr>
      </p:sp>
      <p:grpSp>
        <p:nvGrpSpPr>
          <p:cNvPr id="32" name="Group 23">
            <a:extLst>
              <a:ext uri="{FF2B5EF4-FFF2-40B4-BE49-F238E27FC236}">
                <a16:creationId xmlns:a16="http://schemas.microsoft.com/office/drawing/2014/main" id="{24C288FE-4259-718C-2371-B5579714F4EB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06C0823B-E2F9-405F-60E9-DB3ADD0CFF58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5397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4" name="TextBox 4"/>
          <p:cNvSpPr txBox="1"/>
          <p:nvPr/>
        </p:nvSpPr>
        <p:spPr>
          <a:xfrm>
            <a:off x="13444823" y="838200"/>
            <a:ext cx="3700177" cy="2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— WHY SAVI VISION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3000" y="2266950"/>
            <a:ext cx="12791504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Built on four decades of getting it right.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3000" y="3276600"/>
            <a:ext cx="12791504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Scale, accountability and technical depth — the reasons enterprises keep choosing Savi Vision.</a:t>
            </a:r>
          </a:p>
        </p:txBody>
      </p:sp>
      <p:sp>
        <p:nvSpPr>
          <p:cNvPr id="7" name="AutoShape 7"/>
          <p:cNvSpPr/>
          <p:nvPr/>
        </p:nvSpPr>
        <p:spPr>
          <a:xfrm>
            <a:off x="1143000" y="4191000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8" name="TextBox 8"/>
          <p:cNvSpPr txBox="1"/>
          <p:nvPr/>
        </p:nvSpPr>
        <p:spPr>
          <a:xfrm>
            <a:off x="1143000" y="5038725"/>
            <a:ext cx="480060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39+ Years of Proven Expertise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3000" y="5543550"/>
            <a:ext cx="4800600" cy="106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Since 1987, engineering AV systems trusted across corporate, education and public-sector spaces.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77000" y="4191000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1" name="TextBox 11"/>
          <p:cNvSpPr txBox="1"/>
          <p:nvPr/>
        </p:nvSpPr>
        <p:spPr>
          <a:xfrm>
            <a:off x="6477000" y="5038725"/>
            <a:ext cx="480060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End-to-End Delivery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77000" y="5543550"/>
            <a:ext cx="4800600" cy="72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One accountable partner from consultation and design through installation and support.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1811000" y="4191000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4" name="TextBox 14"/>
          <p:cNvSpPr txBox="1"/>
          <p:nvPr/>
        </p:nvSpPr>
        <p:spPr>
          <a:xfrm>
            <a:off x="11811000" y="5038725"/>
            <a:ext cx="533400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Proven at Scale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11000" y="5543550"/>
            <a:ext cx="5334000" cy="72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19,000+ clients and 12,000+ projects delivered across every industry and room type.</a:t>
            </a:r>
          </a:p>
        </p:txBody>
      </p:sp>
      <p:sp>
        <p:nvSpPr>
          <p:cNvPr id="16" name="AutoShape 16"/>
          <p:cNvSpPr/>
          <p:nvPr/>
        </p:nvSpPr>
        <p:spPr>
          <a:xfrm>
            <a:off x="1143000" y="6852190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7" name="TextBox 17"/>
          <p:cNvSpPr txBox="1"/>
          <p:nvPr/>
        </p:nvSpPr>
        <p:spPr>
          <a:xfrm>
            <a:off x="1143000" y="7699915"/>
            <a:ext cx="480060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Global Technology Partnerships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43000" y="8204740"/>
            <a:ext cx="4800600" cy="72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Deploying trusted brands including Samsung, Crestron, Poly and Bose.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477000" y="6852190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0" name="TextBox 20"/>
          <p:cNvSpPr txBox="1"/>
          <p:nvPr/>
        </p:nvSpPr>
        <p:spPr>
          <a:xfrm>
            <a:off x="6477000" y="7699915"/>
            <a:ext cx="480060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Dedicated AMC &amp; Support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77000" y="8204740"/>
            <a:ext cx="4800600" cy="106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Structured maintenance contracts engineered to minimize meeting-room downtime.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1811000" y="6852190"/>
            <a:ext cx="5334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3" name="TextBox 23"/>
          <p:cNvSpPr txBox="1"/>
          <p:nvPr/>
        </p:nvSpPr>
        <p:spPr>
          <a:xfrm>
            <a:off x="11811000" y="7699915"/>
            <a:ext cx="533400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 b="1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Security-Conscious Integration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811000" y="8204740"/>
            <a:ext cx="5334000" cy="72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8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CCTV and enterprise security considered as part of every deployment.</a:t>
            </a:r>
          </a:p>
        </p:txBody>
      </p:sp>
      <p:sp>
        <p:nvSpPr>
          <p:cNvPr id="25" name="AutoShape 25"/>
          <p:cNvSpPr/>
          <p:nvPr/>
        </p:nvSpPr>
        <p:spPr>
          <a:xfrm>
            <a:off x="1143000" y="926573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6" name="AutoShape 26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27" name="TextBox 27"/>
          <p:cNvSpPr txBox="1"/>
          <p:nvPr/>
        </p:nvSpPr>
        <p:spPr>
          <a:xfrm>
            <a:off x="1524000" y="9305925"/>
            <a:ext cx="31242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230600" y="9320212"/>
            <a:ext cx="914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13 / 18</a:t>
            </a:r>
          </a:p>
        </p:txBody>
      </p:sp>
      <p:grpSp>
        <p:nvGrpSpPr>
          <p:cNvPr id="31" name="Group 23">
            <a:extLst>
              <a:ext uri="{FF2B5EF4-FFF2-40B4-BE49-F238E27FC236}">
                <a16:creationId xmlns:a16="http://schemas.microsoft.com/office/drawing/2014/main" id="{8B203886-FB7A-39AE-1A01-A58B8F602D44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B801B107-115B-D2CA-7869-A7E9814BC155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2261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A2540"/>
          </a:solid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>
            <a:off x="1143000" y="1228725"/>
            <a:ext cx="16002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TextBox 7"/>
          <p:cNvSpPr txBox="1"/>
          <p:nvPr/>
        </p:nvSpPr>
        <p:spPr>
          <a:xfrm>
            <a:off x="14602301" y="676275"/>
            <a:ext cx="2847499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 — LIFECYCLE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3000" y="2486025"/>
            <a:ext cx="8382000" cy="1246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2"/>
              </a:lnSpc>
            </a:pPr>
            <a:r>
              <a:rPr lang="en-US" sz="4650" b="1" spc="-139" dirty="0">
                <a:solidFill>
                  <a:srgbClr val="EAF2FA"/>
                </a:solidFill>
                <a:latin typeface="Arimo Bold"/>
                <a:ea typeface="Arimo Bold"/>
                <a:cs typeface="Arimo Bold"/>
                <a:sym typeface="Arimo Bold"/>
              </a:rPr>
              <a:t>Support that starts after installation day.</a:t>
            </a:r>
          </a:p>
        </p:txBody>
      </p:sp>
      <p:sp>
        <p:nvSpPr>
          <p:cNvPr id="9" name="AutoShape 9"/>
          <p:cNvSpPr/>
          <p:nvPr/>
        </p:nvSpPr>
        <p:spPr>
          <a:xfrm>
            <a:off x="1143000" y="4113943"/>
            <a:ext cx="91440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10" name="TextBox 10"/>
          <p:cNvSpPr txBox="1"/>
          <p:nvPr/>
        </p:nvSpPr>
        <p:spPr>
          <a:xfrm>
            <a:off x="1143000" y="4399693"/>
            <a:ext cx="12663667" cy="136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25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Operational lifecycle support keeps systems running long after handover — structured maintenance contracts engineered to minimize meeting-room downtime, with security considered as part of every deployment.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143000" y="6667500"/>
            <a:ext cx="40005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1143000" y="6924675"/>
            <a:ext cx="354330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 b="1">
                <a:solidFill>
                  <a:srgbClr val="7DBBF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3000" y="7458075"/>
            <a:ext cx="354330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325" b="1">
                <a:solidFill>
                  <a:srgbClr val="EAF2FA"/>
                </a:solidFill>
                <a:latin typeface="Arimo Bold"/>
                <a:ea typeface="Arimo Bold"/>
                <a:cs typeface="Arimo Bold"/>
                <a:sym typeface="Arimo Bold"/>
              </a:rPr>
              <a:t>AV Consultancy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3000" y="7953375"/>
            <a:ext cx="3543300" cy="1116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lang="en-US" sz="19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Acoustic planning, system design and solution consultation before deployment begins.</a:t>
            </a:r>
          </a:p>
        </p:txBody>
      </p:sp>
      <p:sp>
        <p:nvSpPr>
          <p:cNvPr id="15" name="AutoShape 15"/>
          <p:cNvSpPr/>
          <p:nvPr/>
        </p:nvSpPr>
        <p:spPr>
          <a:xfrm>
            <a:off x="5143500" y="6667500"/>
            <a:ext cx="4000500" cy="952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6" name="Group 16"/>
          <p:cNvGrpSpPr/>
          <p:nvPr/>
        </p:nvGrpSpPr>
        <p:grpSpPr>
          <a:xfrm>
            <a:off x="5143500" y="6981825"/>
            <a:ext cx="3827859" cy="2087880"/>
            <a:chOff x="0" y="0"/>
            <a:chExt cx="5103812" cy="2783840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57150"/>
              <a:ext cx="4724400" cy="539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49"/>
                </a:lnSpc>
              </a:pPr>
              <a:r>
                <a:rPr lang="en-US" sz="2250" b="1">
                  <a:solidFill>
                    <a:srgbClr val="7DBB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654050"/>
              <a:ext cx="4724400" cy="590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4"/>
                </a:lnSpc>
              </a:pPr>
              <a:r>
                <a:rPr lang="en-US" sz="2325" b="1">
                  <a:solidFill>
                    <a:srgbClr val="EAF2F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Professional Installation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320800"/>
              <a:ext cx="5103812" cy="1463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195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In-house engineering teams handle installation, integration and commissioning with precision.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>
            <a:off x="9144000" y="6667500"/>
            <a:ext cx="4000500" cy="952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1" name="Group 21"/>
          <p:cNvGrpSpPr/>
          <p:nvPr/>
        </p:nvGrpSpPr>
        <p:grpSpPr>
          <a:xfrm>
            <a:off x="9428559" y="6981825"/>
            <a:ext cx="4254698" cy="2087880"/>
            <a:chOff x="0" y="0"/>
            <a:chExt cx="5672930" cy="2783840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57150"/>
              <a:ext cx="4724400" cy="539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49"/>
                </a:lnSpc>
              </a:pPr>
              <a:r>
                <a:rPr lang="en-US" sz="2250" b="1">
                  <a:solidFill>
                    <a:srgbClr val="7DBB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654050"/>
              <a:ext cx="4724400" cy="590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4"/>
                </a:lnSpc>
              </a:pPr>
              <a:r>
                <a:rPr lang="en-US" sz="2325" b="1">
                  <a:solidFill>
                    <a:srgbClr val="EAF2F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Annual Maintenance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320800"/>
              <a:ext cx="5672930" cy="1463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195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AMC services with preventive maintenance and defined response commitments for reliable performance.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13144500" y="6667500"/>
            <a:ext cx="4640408" cy="952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6" name="Group 26"/>
          <p:cNvGrpSpPr/>
          <p:nvPr/>
        </p:nvGrpSpPr>
        <p:grpSpPr>
          <a:xfrm>
            <a:off x="14140457" y="6981825"/>
            <a:ext cx="4000500" cy="2087880"/>
            <a:chOff x="0" y="0"/>
            <a:chExt cx="5334000" cy="2783840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57150"/>
              <a:ext cx="5334000" cy="539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49"/>
                </a:lnSpc>
              </a:pPr>
              <a:r>
                <a:rPr lang="en-US" sz="2250" b="1">
                  <a:solidFill>
                    <a:srgbClr val="7DBB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654050"/>
              <a:ext cx="5334000" cy="5245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4"/>
                </a:lnSpc>
              </a:pPr>
              <a:r>
                <a:rPr lang="en-US" sz="2325" b="1">
                  <a:solidFill>
                    <a:srgbClr val="EAF2F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Technical Support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320800"/>
              <a:ext cx="5334000" cy="1463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195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Ongoing remote and on-site technical support to keep AV systems reliable and operational.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1143000" y="9163043"/>
            <a:ext cx="16641908" cy="953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1" name="AutoShape 31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32" name="TextBox 32"/>
          <p:cNvSpPr txBox="1"/>
          <p:nvPr/>
        </p:nvSpPr>
        <p:spPr>
          <a:xfrm>
            <a:off x="1524000" y="9305925"/>
            <a:ext cx="31623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230600" y="9320212"/>
            <a:ext cx="914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14 / 18</a:t>
            </a:r>
          </a:p>
        </p:txBody>
      </p:sp>
      <p:grpSp>
        <p:nvGrpSpPr>
          <p:cNvPr id="36" name="Group 23">
            <a:extLst>
              <a:ext uri="{FF2B5EF4-FFF2-40B4-BE49-F238E27FC236}">
                <a16:creationId xmlns:a16="http://schemas.microsoft.com/office/drawing/2014/main" id="{537C3951-3B81-77A3-5239-F245F7A21744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BBEFAA07-DA36-E9FF-D3C1-CF50138E2BBE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6838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1278CBD-8AEF-C8B9-FDCC-6030CB65085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451E7300-35E5-11F6-9A5D-FBE986286893}"/>
              </a:ext>
            </a:extLst>
          </p:cNvPr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324A045-C783-8929-7C8A-024B6F9B2D61}"/>
              </a:ext>
            </a:extLst>
          </p:cNvPr>
          <p:cNvSpPr txBox="1"/>
          <p:nvPr/>
        </p:nvSpPr>
        <p:spPr>
          <a:xfrm>
            <a:off x="13998797" y="838200"/>
            <a:ext cx="3146203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>
                <a:solidFill>
                  <a:srgbClr val="2A3D51"/>
                </a:solidFill>
                <a:latin typeface="Arimo"/>
                <a:ea typeface="Arimo"/>
                <a:cs typeface="Arimo"/>
                <a:sym typeface="Arimo"/>
              </a:rPr>
              <a:t>07 — RECOGNITION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9563E42-529B-1299-E7C1-63E7BC4A025D}"/>
              </a:ext>
            </a:extLst>
          </p:cNvPr>
          <p:cNvSpPr txBox="1"/>
          <p:nvPr/>
        </p:nvSpPr>
        <p:spPr>
          <a:xfrm>
            <a:off x="1143000" y="2266950"/>
            <a:ext cx="11293221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4650" b="1" spc="-13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Recognition earned. Excellence proven.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7EFD5DCC-88C7-12B8-BBC0-9F17DFBAE7DC}"/>
              </a:ext>
            </a:extLst>
          </p:cNvPr>
          <p:cNvGrpSpPr/>
          <p:nvPr/>
        </p:nvGrpSpPr>
        <p:grpSpPr>
          <a:xfrm>
            <a:off x="1143000" y="3733800"/>
            <a:ext cx="16002000" cy="992124"/>
            <a:chOff x="0" y="0"/>
            <a:chExt cx="21336000" cy="1322832"/>
          </a:xfrm>
        </p:grpSpPr>
        <p:sp>
          <p:nvSpPr>
            <p:cNvPr id="9" name="AutoShape 9">
              <a:extLst>
                <a:ext uri="{FF2B5EF4-FFF2-40B4-BE49-F238E27FC236}">
                  <a16:creationId xmlns:a16="http://schemas.microsoft.com/office/drawing/2014/main" id="{2C4C5EFA-55D1-1B48-84D0-BB6FB98C8B3B}"/>
                </a:ext>
              </a:extLst>
            </p:cNvPr>
            <p:cNvSpPr/>
            <p:nvPr/>
          </p:nvSpPr>
          <p:spPr>
            <a:xfrm>
              <a:off x="0" y="0"/>
              <a:ext cx="21336000" cy="12700"/>
            </a:xfrm>
            <a:prstGeom prst="rect">
              <a:avLst/>
            </a:prstGeom>
            <a:solidFill>
              <a:srgbClr val="0A2540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D0F8692-5F2D-AEDE-D95B-E1AD660861BB}"/>
                </a:ext>
              </a:extLst>
            </p:cNvPr>
            <p:cNvSpPr txBox="1"/>
            <p:nvPr/>
          </p:nvSpPr>
          <p:spPr>
            <a:xfrm>
              <a:off x="0" y="206375"/>
              <a:ext cx="1905000" cy="822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30"/>
                </a:lnSpc>
              </a:pPr>
              <a:r>
                <a:rPr lang="en-US" sz="3450" b="1" spc="-69">
                  <a:solidFill>
                    <a:srgbClr val="0B63E5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2023</a:t>
              </a: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765F502-C086-CDFC-75EB-60A18BBE929D}"/>
                </a:ext>
              </a:extLst>
            </p:cNvPr>
            <p:cNvSpPr txBox="1"/>
            <p:nvPr/>
          </p:nvSpPr>
          <p:spPr>
            <a:xfrm>
              <a:off x="2413000" y="349250"/>
              <a:ext cx="7672832" cy="641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69"/>
                </a:lnSpc>
              </a:pPr>
              <a:r>
                <a:rPr lang="en-US" sz="2550" b="1">
                  <a:solidFill>
                    <a:srgbClr val="0A254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Best AV Integrator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541F8300-90A2-CC26-574D-BD2C6D6241EC}"/>
                </a:ext>
              </a:extLst>
            </p:cNvPr>
            <p:cNvSpPr txBox="1"/>
            <p:nvPr/>
          </p:nvSpPr>
          <p:spPr>
            <a:xfrm>
              <a:off x="10593832" y="400050"/>
              <a:ext cx="10742041" cy="9227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56"/>
                </a:lnSpc>
              </a:pPr>
              <a:r>
                <a:rPr lang="en-US" sz="1800">
                  <a:solidFill>
                    <a:srgbClr val="1C2E40"/>
                  </a:solidFill>
                  <a:latin typeface="Arimo"/>
                  <a:ea typeface="Arimo"/>
                  <a:cs typeface="Arimo"/>
                  <a:sym typeface="Arimo"/>
                </a:rPr>
                <a:t>Recognized by leading industry groups for delivering seamless, large-scale turnkey Audio Visual solutions to top-tier corporate enterprises.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FAEFD9D-042B-86EE-8FD4-13BB4F5A544E}"/>
              </a:ext>
            </a:extLst>
          </p:cNvPr>
          <p:cNvGrpSpPr/>
          <p:nvPr/>
        </p:nvGrpSpPr>
        <p:grpSpPr>
          <a:xfrm>
            <a:off x="1143000" y="5335524"/>
            <a:ext cx="16002000" cy="992124"/>
            <a:chOff x="0" y="0"/>
            <a:chExt cx="21336000" cy="1322832"/>
          </a:xfrm>
        </p:grpSpPr>
        <p:sp>
          <p:nvSpPr>
            <p:cNvPr id="14" name="AutoShape 14">
              <a:extLst>
                <a:ext uri="{FF2B5EF4-FFF2-40B4-BE49-F238E27FC236}">
                  <a16:creationId xmlns:a16="http://schemas.microsoft.com/office/drawing/2014/main" id="{0B9E3E16-937F-68C5-0D6E-0935C0CEEA93}"/>
                </a:ext>
              </a:extLst>
            </p:cNvPr>
            <p:cNvSpPr/>
            <p:nvPr/>
          </p:nvSpPr>
          <p:spPr>
            <a:xfrm>
              <a:off x="0" y="0"/>
              <a:ext cx="21336000" cy="12700"/>
            </a:xfrm>
            <a:prstGeom prst="rect">
              <a:avLst/>
            </a:prstGeom>
            <a:solidFill>
              <a:srgbClr val="0A2540"/>
            </a:solidFill>
          </p:spPr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C401907F-C58E-A9E7-DFE2-69D8E1FB4BB7}"/>
                </a:ext>
              </a:extLst>
            </p:cNvPr>
            <p:cNvSpPr txBox="1"/>
            <p:nvPr/>
          </p:nvSpPr>
          <p:spPr>
            <a:xfrm>
              <a:off x="0" y="206375"/>
              <a:ext cx="1905000" cy="822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30"/>
                </a:lnSpc>
              </a:pPr>
              <a:r>
                <a:rPr lang="en-US" sz="3450" b="1" spc="-69">
                  <a:solidFill>
                    <a:srgbClr val="0B63E5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2024</a:t>
              </a: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BA2598C7-42CD-AB4E-D522-EB42CB2B9E51}"/>
                </a:ext>
              </a:extLst>
            </p:cNvPr>
            <p:cNvSpPr txBox="1"/>
            <p:nvPr/>
          </p:nvSpPr>
          <p:spPr>
            <a:xfrm>
              <a:off x="2413000" y="349250"/>
              <a:ext cx="7672832" cy="641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69"/>
                </a:lnSpc>
              </a:pPr>
              <a:r>
                <a:rPr lang="en-US" sz="2550" b="1">
                  <a:solidFill>
                    <a:srgbClr val="0A254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Project Innovation Award</a:t>
              </a: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FB766315-B679-A4FB-E4C8-74C94D0EC890}"/>
                </a:ext>
              </a:extLst>
            </p:cNvPr>
            <p:cNvSpPr txBox="1"/>
            <p:nvPr/>
          </p:nvSpPr>
          <p:spPr>
            <a:xfrm>
              <a:off x="10593832" y="400050"/>
              <a:ext cx="10742041" cy="9227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56"/>
                </a:lnSpc>
              </a:pPr>
              <a:r>
                <a:rPr lang="en-US" sz="1800">
                  <a:solidFill>
                    <a:srgbClr val="1C2E40"/>
                  </a:solidFill>
                  <a:latin typeface="Arimo"/>
                  <a:ea typeface="Arimo"/>
                  <a:cs typeface="Arimo"/>
                  <a:sym typeface="Arimo"/>
                </a:rPr>
                <a:t>Awarded for pioneering advanced AI-driven workspace architectures and secure command-and-control centre environments.</a:t>
              </a:r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67347BB4-514A-7011-A527-3D7BBFA0F8AA}"/>
              </a:ext>
            </a:extLst>
          </p:cNvPr>
          <p:cNvGrpSpPr/>
          <p:nvPr/>
        </p:nvGrpSpPr>
        <p:grpSpPr>
          <a:xfrm>
            <a:off x="1143000" y="6937248"/>
            <a:ext cx="16002000" cy="992124"/>
            <a:chOff x="0" y="0"/>
            <a:chExt cx="21336000" cy="1322832"/>
          </a:xfrm>
        </p:grpSpPr>
        <p:sp>
          <p:nvSpPr>
            <p:cNvPr id="19" name="AutoShape 19">
              <a:extLst>
                <a:ext uri="{FF2B5EF4-FFF2-40B4-BE49-F238E27FC236}">
                  <a16:creationId xmlns:a16="http://schemas.microsoft.com/office/drawing/2014/main" id="{7DF6351F-46A5-96DB-1D2E-88FE96501A63}"/>
                </a:ext>
              </a:extLst>
            </p:cNvPr>
            <p:cNvSpPr/>
            <p:nvPr/>
          </p:nvSpPr>
          <p:spPr>
            <a:xfrm>
              <a:off x="0" y="0"/>
              <a:ext cx="21336000" cy="12700"/>
            </a:xfrm>
            <a:prstGeom prst="rect">
              <a:avLst/>
            </a:prstGeom>
            <a:solidFill>
              <a:srgbClr val="0A2540"/>
            </a:solidFill>
          </p:spPr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6004327B-13DA-BC5C-441D-0D34A4D1A827}"/>
                </a:ext>
              </a:extLst>
            </p:cNvPr>
            <p:cNvSpPr txBox="1"/>
            <p:nvPr/>
          </p:nvSpPr>
          <p:spPr>
            <a:xfrm>
              <a:off x="0" y="206375"/>
              <a:ext cx="1905000" cy="822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30"/>
                </a:lnSpc>
              </a:pPr>
              <a:r>
                <a:rPr lang="en-US" sz="3450" b="1" spc="-69">
                  <a:solidFill>
                    <a:srgbClr val="E8232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2025</a:t>
              </a: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6C8AAF2-D117-CA32-C476-F494634F8F07}"/>
                </a:ext>
              </a:extLst>
            </p:cNvPr>
            <p:cNvSpPr txBox="1"/>
            <p:nvPr/>
          </p:nvSpPr>
          <p:spPr>
            <a:xfrm>
              <a:off x="2413000" y="349250"/>
              <a:ext cx="7672832" cy="641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69"/>
                </a:lnSpc>
              </a:pPr>
              <a:r>
                <a:rPr lang="en-US" sz="2550" b="1">
                  <a:solidFill>
                    <a:srgbClr val="0A254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Sustainable Innovation Award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6167977C-9F58-37BE-01AD-7DE55BD39067}"/>
                </a:ext>
              </a:extLst>
            </p:cNvPr>
            <p:cNvSpPr txBox="1"/>
            <p:nvPr/>
          </p:nvSpPr>
          <p:spPr>
            <a:xfrm>
              <a:off x="10593832" y="400050"/>
              <a:ext cx="10742041" cy="9227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56"/>
                </a:lnSpc>
              </a:pPr>
              <a:r>
                <a:rPr lang="en-US" sz="1800">
                  <a:solidFill>
                    <a:srgbClr val="1C2E40"/>
                  </a:solidFill>
                  <a:latin typeface="Arimo"/>
                  <a:ea typeface="Arimo"/>
                  <a:cs typeface="Arimo"/>
                  <a:sym typeface="Arimo"/>
                </a:rPr>
                <a:t>Honored for leading the transition toward eco-friendly, energy-efficient Audio Visual designs and sustainable smart automation infrastructures.</a:t>
              </a:r>
            </a:p>
          </p:txBody>
        </p:sp>
      </p:grpSp>
      <p:sp>
        <p:nvSpPr>
          <p:cNvPr id="23" name="AutoShape 23">
            <a:extLst>
              <a:ext uri="{FF2B5EF4-FFF2-40B4-BE49-F238E27FC236}">
                <a16:creationId xmlns:a16="http://schemas.microsoft.com/office/drawing/2014/main" id="{E57C660B-91E2-783B-89F6-2F619E632629}"/>
              </a:ext>
            </a:extLst>
          </p:cNvPr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4" name="AutoShape 24">
            <a:extLst>
              <a:ext uri="{FF2B5EF4-FFF2-40B4-BE49-F238E27FC236}">
                <a16:creationId xmlns:a16="http://schemas.microsoft.com/office/drawing/2014/main" id="{2DA0F76D-896B-3692-22EB-6D7AB8B3DB80}"/>
              </a:ext>
            </a:extLst>
          </p:cNvPr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C8D4710-B62A-6278-E0D1-9EA82DF4A400}"/>
              </a:ext>
            </a:extLst>
          </p:cNvPr>
          <p:cNvSpPr txBox="1"/>
          <p:nvPr/>
        </p:nvSpPr>
        <p:spPr>
          <a:xfrm>
            <a:off x="1524000" y="9305925"/>
            <a:ext cx="33528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2A3D51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1BDA8B5D-417F-898F-B7AB-66073F5F4CDF}"/>
              </a:ext>
            </a:extLst>
          </p:cNvPr>
          <p:cNvSpPr txBox="1"/>
          <p:nvPr/>
        </p:nvSpPr>
        <p:spPr>
          <a:xfrm>
            <a:off x="16321945" y="9258300"/>
            <a:ext cx="899255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2A3D51"/>
                </a:solidFill>
                <a:latin typeface="Arimo"/>
                <a:ea typeface="Arimo"/>
                <a:cs typeface="Arimo"/>
                <a:sym typeface="Arimo"/>
              </a:rPr>
              <a:t>15 / 18</a:t>
            </a:r>
          </a:p>
        </p:txBody>
      </p:sp>
      <p:grpSp>
        <p:nvGrpSpPr>
          <p:cNvPr id="27" name="Group 23">
            <a:extLst>
              <a:ext uri="{FF2B5EF4-FFF2-40B4-BE49-F238E27FC236}">
                <a16:creationId xmlns:a16="http://schemas.microsoft.com/office/drawing/2014/main" id="{C11680A2-B189-7258-C07A-9A8C7DE1E612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3737BD19-B68C-0D6C-1BF3-DC656E9E775D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7492" b="-17492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767605438"/>
      </p:ext>
    </p:extLst>
  </p:cSld>
  <p:clrMapOvr>
    <a:masterClrMapping/>
  </p:clrMapOvr>
  <p:transition spd="slow" advTm="9225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AutoShape 3"/>
          <p:cNvSpPr/>
          <p:nvPr/>
        </p:nvSpPr>
        <p:spPr>
          <a:xfrm>
            <a:off x="1143000" y="13906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4" name="TextBox 4"/>
          <p:cNvSpPr txBox="1"/>
          <p:nvPr/>
        </p:nvSpPr>
        <p:spPr>
          <a:xfrm>
            <a:off x="14630876" y="838200"/>
            <a:ext cx="2590324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 — PRESENCE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3000" y="2400300"/>
            <a:ext cx="8191500" cy="1279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5"/>
              </a:lnSpc>
            </a:pPr>
            <a:r>
              <a:rPr lang="en-US" sz="4650" b="1" spc="-13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A nationwide network, engineered from Delhi.</a:t>
            </a:r>
          </a:p>
        </p:txBody>
      </p:sp>
      <p:sp>
        <p:nvSpPr>
          <p:cNvPr id="6" name="AutoShape 6"/>
          <p:cNvSpPr/>
          <p:nvPr/>
        </p:nvSpPr>
        <p:spPr>
          <a:xfrm>
            <a:off x="1143000" y="4061269"/>
            <a:ext cx="91440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7" name="TextBox 7"/>
          <p:cNvSpPr txBox="1"/>
          <p:nvPr/>
        </p:nvSpPr>
        <p:spPr>
          <a:xfrm>
            <a:off x="1143000" y="4347019"/>
            <a:ext cx="8191500" cy="193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25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Headquartered in Okhla Phase-II, New Delhi, with an Experience Centre showcasing interconnected workplace technologies — plus six branches across India and one office in Singapore.</a:t>
            </a:r>
          </a:p>
        </p:txBody>
      </p:sp>
      <p:sp>
        <p:nvSpPr>
          <p:cNvPr id="8" name="AutoShape 8"/>
          <p:cNvSpPr/>
          <p:nvPr/>
        </p:nvSpPr>
        <p:spPr>
          <a:xfrm>
            <a:off x="1143000" y="6890194"/>
            <a:ext cx="2730436" cy="1905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9" name="TextBox 9"/>
          <p:cNvSpPr txBox="1"/>
          <p:nvPr/>
        </p:nvSpPr>
        <p:spPr>
          <a:xfrm>
            <a:off x="1143000" y="7242619"/>
            <a:ext cx="2349436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950" b="1" spc="-148">
                <a:solidFill>
                  <a:srgbClr val="0B63E5"/>
                </a:solidFill>
                <a:latin typeface="Arimo Bold"/>
                <a:ea typeface="Arimo Bold"/>
                <a:cs typeface="Arimo Bold"/>
                <a:sym typeface="Arimo Bold"/>
              </a:rPr>
              <a:t>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43000" y="7861744"/>
            <a:ext cx="2349436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Branches across India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873436" y="6890194"/>
            <a:ext cx="2730532" cy="1905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2" name="TextBox 12"/>
          <p:cNvSpPr txBox="1"/>
          <p:nvPr/>
        </p:nvSpPr>
        <p:spPr>
          <a:xfrm>
            <a:off x="3873436" y="7242619"/>
            <a:ext cx="2349532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950" b="1" spc="-148">
                <a:solidFill>
                  <a:srgbClr val="0B63E5"/>
                </a:solidFill>
                <a:latin typeface="Arimo Bold"/>
                <a:ea typeface="Arimo Bold"/>
                <a:cs typeface="Arimo Bold"/>
                <a:sym typeface="Arimo Bold"/>
              </a:rPr>
              <a:t>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73436" y="7861744"/>
            <a:ext cx="2349532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Office in Singapore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603968" y="6890194"/>
            <a:ext cx="2730436" cy="1905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5" name="TextBox 15"/>
          <p:cNvSpPr txBox="1"/>
          <p:nvPr/>
        </p:nvSpPr>
        <p:spPr>
          <a:xfrm>
            <a:off x="6603968" y="7242619"/>
            <a:ext cx="2730436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950" b="1" spc="-148">
                <a:solidFill>
                  <a:srgbClr val="0B63E5"/>
                </a:solidFill>
                <a:latin typeface="Arimo Bold"/>
                <a:ea typeface="Arimo Bold"/>
                <a:cs typeface="Arimo Bold"/>
                <a:sym typeface="Arimo Bold"/>
              </a:rPr>
              <a:t>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603968" y="7861744"/>
            <a:ext cx="2730436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Experience Centre, Okhla</a:t>
            </a:r>
          </a:p>
        </p:txBody>
      </p:sp>
      <p:sp>
        <p:nvSpPr>
          <p:cNvPr id="17" name="AutoShape 17"/>
          <p:cNvSpPr/>
          <p:nvPr/>
        </p:nvSpPr>
        <p:spPr>
          <a:xfrm>
            <a:off x="10477500" y="2381250"/>
            <a:ext cx="6667500" cy="6096000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8" name="Freeform 18"/>
          <p:cNvSpPr/>
          <p:nvPr/>
        </p:nvSpPr>
        <p:spPr>
          <a:xfrm>
            <a:off x="10477500" y="2381250"/>
            <a:ext cx="6667500" cy="6096000"/>
          </a:xfrm>
          <a:custGeom>
            <a:avLst/>
            <a:gdLst/>
            <a:ahLst/>
            <a:cxnLst/>
            <a:rect l="l" t="t" r="r" b="b"/>
            <a:pathLst>
              <a:path w="6667500" h="6096000">
                <a:moveTo>
                  <a:pt x="0" y="0"/>
                </a:moveTo>
                <a:lnTo>
                  <a:pt x="6667500" y="0"/>
                </a:lnTo>
                <a:lnTo>
                  <a:pt x="66675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3268" r="-29468"/>
            </a:stretch>
          </a:blipFill>
          <a:ln w="9525" cap="sq">
            <a:solidFill>
              <a:srgbClr val="0A2540"/>
            </a:solidFill>
            <a:prstDash val="solid"/>
            <a:miter/>
          </a:ln>
        </p:spPr>
      </p:sp>
      <p:sp>
        <p:nvSpPr>
          <p:cNvPr id="19" name="AutoShape 19"/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0" name="AutoShape 20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21" name="TextBox 21"/>
          <p:cNvSpPr txBox="1"/>
          <p:nvPr/>
        </p:nvSpPr>
        <p:spPr>
          <a:xfrm>
            <a:off x="1524000" y="9305925"/>
            <a:ext cx="30480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230601" y="9320212"/>
            <a:ext cx="914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16 / 18</a:t>
            </a:r>
          </a:p>
        </p:txBody>
      </p:sp>
      <p:grpSp>
        <p:nvGrpSpPr>
          <p:cNvPr id="27" name="Group 23">
            <a:extLst>
              <a:ext uri="{FF2B5EF4-FFF2-40B4-BE49-F238E27FC236}">
                <a16:creationId xmlns:a16="http://schemas.microsoft.com/office/drawing/2014/main" id="{9C1639B8-E209-46A4-3FFB-963CBB210D23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AE7B0CB0-4291-B25E-2593-C628282EAD83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8507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A2540"/>
          </a:solid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>
            <a:off x="1143000" y="1228725"/>
            <a:ext cx="16002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TextBox 7"/>
          <p:cNvSpPr txBox="1"/>
          <p:nvPr/>
        </p:nvSpPr>
        <p:spPr>
          <a:xfrm>
            <a:off x="14895957" y="676275"/>
            <a:ext cx="2249138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395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CLIENT VOICE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3000" y="3571875"/>
            <a:ext cx="14287500" cy="2095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6"/>
              </a:lnSpc>
            </a:pPr>
            <a:r>
              <a:rPr lang="en-US" sz="4200" spc="-105" dirty="0">
                <a:solidFill>
                  <a:srgbClr val="EAF2FA"/>
                </a:solidFill>
                <a:latin typeface="Arimo"/>
                <a:ea typeface="Arimo"/>
                <a:cs typeface="Arimo"/>
                <a:sym typeface="Arimo"/>
              </a:rPr>
              <a:t>“Savi Vision delivered our boardroom automation on time and exactly to spec — the kind of execution you can build a long-term partnership on.”</a:t>
            </a:r>
          </a:p>
        </p:txBody>
      </p:sp>
      <p:sp>
        <p:nvSpPr>
          <p:cNvPr id="9" name="AutoShape 9"/>
          <p:cNvSpPr/>
          <p:nvPr/>
        </p:nvSpPr>
        <p:spPr>
          <a:xfrm>
            <a:off x="1143000" y="6572440"/>
            <a:ext cx="49530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10" name="TextBox 10"/>
          <p:cNvSpPr txBox="1"/>
          <p:nvPr/>
        </p:nvSpPr>
        <p:spPr>
          <a:xfrm>
            <a:off x="1847850" y="6334316"/>
            <a:ext cx="7524750" cy="363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 dirty="0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MR. </a:t>
            </a:r>
            <a:r>
              <a:rPr lang="en-US" sz="2250" dirty="0" err="1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Kamleshwar</a:t>
            </a:r>
            <a:r>
              <a:rPr lang="en-US" sz="2250" dirty="0">
                <a:solidFill>
                  <a:srgbClr val="C2D8E9"/>
                </a:solidFill>
                <a:latin typeface="Arimo"/>
                <a:ea typeface="Arimo"/>
                <a:cs typeface="Arimo"/>
                <a:sym typeface="Arimo"/>
              </a:rPr>
              <a:t> Suri (IT, PI Industry)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143000" y="9163050"/>
            <a:ext cx="16002000" cy="95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AutoShape 12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13" name="TextBox 13"/>
          <p:cNvSpPr txBox="1"/>
          <p:nvPr/>
        </p:nvSpPr>
        <p:spPr>
          <a:xfrm>
            <a:off x="1524000" y="9305925"/>
            <a:ext cx="30480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SAVI VISION PVT. LTD.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30601" y="9320212"/>
            <a:ext cx="914400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79" dirty="0">
                <a:solidFill>
                  <a:srgbClr val="B5CDE1"/>
                </a:solidFill>
                <a:latin typeface="Arimo"/>
                <a:ea typeface="Arimo"/>
                <a:cs typeface="Arimo"/>
                <a:sym typeface="Arimo"/>
              </a:rPr>
              <a:t>17 / 18</a:t>
            </a:r>
          </a:p>
        </p:txBody>
      </p:sp>
      <p:grpSp>
        <p:nvGrpSpPr>
          <p:cNvPr id="21" name="Group 23">
            <a:extLst>
              <a:ext uri="{FF2B5EF4-FFF2-40B4-BE49-F238E27FC236}">
                <a16:creationId xmlns:a16="http://schemas.microsoft.com/office/drawing/2014/main" id="{57315A47-3973-BC34-07FA-EA5850DC47B9}"/>
              </a:ext>
            </a:extLst>
          </p:cNvPr>
          <p:cNvGrpSpPr/>
          <p:nvPr/>
        </p:nvGrpSpPr>
        <p:grpSpPr>
          <a:xfrm>
            <a:off x="1143000" y="534933"/>
            <a:ext cx="1310725" cy="646167"/>
            <a:chOff x="0" y="0"/>
            <a:chExt cx="1339596" cy="660400"/>
          </a:xfrm>
        </p:grpSpPr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2DB7F305-C3C8-6F01-A387-370A50CEB533}"/>
                </a:ext>
              </a:extLst>
            </p:cNvPr>
            <p:cNvSpPr/>
            <p:nvPr/>
          </p:nvSpPr>
          <p:spPr>
            <a:xfrm>
              <a:off x="0" y="0"/>
              <a:ext cx="1339596" cy="660400"/>
            </a:xfrm>
            <a:custGeom>
              <a:avLst/>
              <a:gdLst/>
              <a:ahLst/>
              <a:cxnLst/>
              <a:rect l="l" t="t" r="r" b="b"/>
              <a:pathLst>
                <a:path w="1339596" h="660400">
                  <a:moveTo>
                    <a:pt x="0" y="0"/>
                  </a:moveTo>
                  <a:lnTo>
                    <a:pt x="1339596" y="0"/>
                  </a:lnTo>
                  <a:lnTo>
                    <a:pt x="1339596" y="660400"/>
                  </a:lnTo>
                  <a:lnTo>
                    <a:pt x="0" y="66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492" b="-17492"/>
              </a:stretch>
            </a:blipFill>
          </p:spPr>
        </p:sp>
      </p:grpSp>
    </p:spTree>
  </p:cSld>
  <p:clrMapOvr>
    <a:masterClrMapping/>
  </p:clrMapOvr>
  <p:transition spd="slow" advTm="8193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AutoShape 8"/>
          <p:cNvSpPr/>
          <p:nvPr/>
        </p:nvSpPr>
        <p:spPr>
          <a:xfrm>
            <a:off x="9686925" y="0"/>
            <a:ext cx="28575" cy="10287000"/>
          </a:xfrm>
          <a:prstGeom prst="rect">
            <a:avLst/>
          </a:prstGeom>
          <a:solidFill>
            <a:srgbClr val="E8232A"/>
          </a:solidFill>
        </p:spPr>
      </p:sp>
      <p:grpSp>
        <p:nvGrpSpPr>
          <p:cNvPr id="9" name="Group 9"/>
          <p:cNvGrpSpPr/>
          <p:nvPr/>
        </p:nvGrpSpPr>
        <p:grpSpPr>
          <a:xfrm>
            <a:off x="1143000" y="990600"/>
            <a:ext cx="1700403" cy="838200"/>
            <a:chOff x="0" y="0"/>
            <a:chExt cx="2267204" cy="1117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67204" cy="1117600"/>
            </a:xfrm>
            <a:custGeom>
              <a:avLst/>
              <a:gdLst/>
              <a:ahLst/>
              <a:cxnLst/>
              <a:rect l="l" t="t" r="r" b="b"/>
              <a:pathLst>
                <a:path w="2267204" h="1117600">
                  <a:moveTo>
                    <a:pt x="0" y="0"/>
                  </a:moveTo>
                  <a:lnTo>
                    <a:pt x="2267204" y="0"/>
                  </a:lnTo>
                  <a:lnTo>
                    <a:pt x="2267204" y="1117600"/>
                  </a:lnTo>
                  <a:lnTo>
                    <a:pt x="0" y="1117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143000" y="2847975"/>
            <a:ext cx="8953500" cy="145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b="1" spc="-189">
                <a:solidFill>
                  <a:srgbClr val="0A2540"/>
                </a:solidFill>
                <a:latin typeface="Arimo Bold"/>
                <a:ea typeface="Arimo Bold"/>
                <a:cs typeface="Arimo Bold"/>
                <a:sym typeface="Arimo Bold"/>
              </a:rPr>
              <a:t>Let's engineer your next space.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3000" y="4500563"/>
            <a:ext cx="781050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>
                <a:solidFill>
                  <a:srgbClr val="1C2E40"/>
                </a:solidFill>
                <a:latin typeface="Arimo"/>
                <a:ea typeface="Arimo"/>
                <a:cs typeface="Arimo"/>
                <a:sym typeface="Arimo"/>
              </a:rPr>
              <a:t>From first consultation to ongoing support, our team is ready to design the AV infrastructure your business needs.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143000" y="5862638"/>
            <a:ext cx="409575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4" name="TextBox 14"/>
          <p:cNvSpPr txBox="1"/>
          <p:nvPr/>
        </p:nvSpPr>
        <p:spPr>
          <a:xfrm>
            <a:off x="1143000" y="6005512"/>
            <a:ext cx="40957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52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HEAD OFFICE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3000" y="6424613"/>
            <a:ext cx="4095750" cy="1507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5"/>
              </a:lnSpc>
            </a:pPr>
            <a: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C-57/3, </a:t>
            </a:r>
            <a:r>
              <a:rPr lang="en-US" sz="2025" dirty="0" err="1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Tundelkar</a:t>
            </a:r>
            <a: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 Ji Road,</a:t>
            </a:r>
          </a:p>
          <a:p>
            <a:pPr algn="l">
              <a:lnSpc>
                <a:spcPts val="2875"/>
              </a:lnSpc>
            </a:pPr>
            <a: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Okhla Phase II, </a:t>
            </a:r>
            <a:b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Okhla Industrial Estate,</a:t>
            </a:r>
          </a:p>
          <a:p>
            <a:pPr algn="l">
              <a:lnSpc>
                <a:spcPts val="2875"/>
              </a:lnSpc>
            </a:pPr>
            <a: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New Delhi – 110020 (</a:t>
            </a:r>
            <a:r>
              <a:rPr lang="hi-IN" sz="2400" b="0" i="0" dirty="0">
                <a:solidFill>
                  <a:srgbClr val="3F3F46"/>
                </a:solidFill>
                <a:effectLst/>
                <a:latin typeface="Geist"/>
              </a:rPr>
              <a:t>(भारत</a:t>
            </a:r>
            <a:r>
              <a:rPr lang="en-US" sz="2400" b="0" i="0" dirty="0">
                <a:solidFill>
                  <a:srgbClr val="3F3F46"/>
                </a:solidFill>
                <a:effectLst/>
                <a:latin typeface="Geist"/>
              </a:rPr>
              <a:t>)</a:t>
            </a:r>
            <a:endParaRPr lang="en-US" sz="2025" dirty="0">
              <a:solidFill>
                <a:srgbClr val="0A254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000750" y="5862638"/>
            <a:ext cx="295275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17" name="TextBox 17"/>
          <p:cNvSpPr txBox="1"/>
          <p:nvPr/>
        </p:nvSpPr>
        <p:spPr>
          <a:xfrm>
            <a:off x="6000750" y="6005512"/>
            <a:ext cx="40957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52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TELEPHONE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00750" y="6424613"/>
            <a:ext cx="409575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+91 11 46811111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00750" y="6834187"/>
            <a:ext cx="2600326" cy="701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+91 98100 66450  </a:t>
            </a:r>
            <a:b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+91 84480 96501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000750" y="7777162"/>
            <a:ext cx="2952750" cy="9525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1" name="TextBox 21"/>
          <p:cNvSpPr txBox="1"/>
          <p:nvPr/>
        </p:nvSpPr>
        <p:spPr>
          <a:xfrm>
            <a:off x="6000750" y="7920038"/>
            <a:ext cx="40957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52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EMAIL &amp; WEB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000750" y="8339137"/>
            <a:ext cx="409575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info@savivision.com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00750" y="8748713"/>
            <a:ext cx="4095750" cy="328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 dirty="0">
                <a:solidFill>
                  <a:srgbClr val="0A2540"/>
                </a:solidFill>
                <a:latin typeface="Arimo"/>
                <a:ea typeface="Arimo"/>
                <a:cs typeface="Arimo"/>
                <a:sym typeface="Arimo"/>
              </a:rPr>
              <a:t>www.savivision.com</a:t>
            </a:r>
          </a:p>
        </p:txBody>
      </p:sp>
      <p:sp>
        <p:nvSpPr>
          <p:cNvPr id="24" name="AutoShape 24"/>
          <p:cNvSpPr/>
          <p:nvPr/>
        </p:nvSpPr>
        <p:spPr>
          <a:xfrm>
            <a:off x="1143000" y="9163008"/>
            <a:ext cx="7810500" cy="9567"/>
          </a:xfrm>
          <a:prstGeom prst="rect">
            <a:avLst/>
          </a:prstGeom>
          <a:solidFill>
            <a:srgbClr val="0A2540"/>
          </a:solidFill>
        </p:spPr>
      </p:sp>
      <p:sp>
        <p:nvSpPr>
          <p:cNvPr id="25" name="AutoShape 25"/>
          <p:cNvSpPr/>
          <p:nvPr/>
        </p:nvSpPr>
        <p:spPr>
          <a:xfrm>
            <a:off x="1143000" y="9505950"/>
            <a:ext cx="247650" cy="28575"/>
          </a:xfrm>
          <a:prstGeom prst="rect">
            <a:avLst/>
          </a:prstGeom>
          <a:solidFill>
            <a:srgbClr val="E8232A"/>
          </a:solidFill>
        </p:spPr>
      </p:sp>
      <p:sp>
        <p:nvSpPr>
          <p:cNvPr id="26" name="TextBox 26"/>
          <p:cNvSpPr txBox="1"/>
          <p:nvPr/>
        </p:nvSpPr>
        <p:spPr>
          <a:xfrm>
            <a:off x="1523999" y="9305925"/>
            <a:ext cx="5686425" cy="29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15" dirty="0">
                <a:solidFill>
                  <a:srgbClr val="060707"/>
                </a:solidFill>
                <a:latin typeface="Arimo"/>
                <a:ea typeface="Arimo"/>
                <a:cs typeface="Arimo"/>
                <a:sym typeface="Arimo"/>
              </a:rPr>
              <a:t>ENTERPRISE AV INTEGRATION · EST. 1987</a:t>
            </a:r>
          </a:p>
        </p:txBody>
      </p:sp>
      <p:grpSp>
        <p:nvGrpSpPr>
          <p:cNvPr id="3" name="Group 12">
            <a:extLst>
              <a:ext uri="{FF2B5EF4-FFF2-40B4-BE49-F238E27FC236}">
                <a16:creationId xmlns:a16="http://schemas.microsoft.com/office/drawing/2014/main" id="{D0697EC9-3922-5029-CF03-6BD415F9DAF2}"/>
              </a:ext>
            </a:extLst>
          </p:cNvPr>
          <p:cNvGrpSpPr/>
          <p:nvPr/>
        </p:nvGrpSpPr>
        <p:grpSpPr>
          <a:xfrm>
            <a:off x="9707049" y="0"/>
            <a:ext cx="8933376" cy="10287000"/>
            <a:chOff x="0" y="0"/>
            <a:chExt cx="1384014" cy="1593725"/>
          </a:xfrm>
        </p:grpSpPr>
        <p:sp>
          <p:nvSpPr>
            <p:cNvPr id="4" name="Freeform 13">
              <a:extLst>
                <a:ext uri="{FF2B5EF4-FFF2-40B4-BE49-F238E27FC236}">
                  <a16:creationId xmlns:a16="http://schemas.microsoft.com/office/drawing/2014/main" id="{48BCDC5B-72C9-EBC1-40C2-86ACD3BBDE88}"/>
                </a:ext>
              </a:extLst>
            </p:cNvPr>
            <p:cNvSpPr/>
            <p:nvPr/>
          </p:nvSpPr>
          <p:spPr>
            <a:xfrm>
              <a:off x="0" y="0"/>
              <a:ext cx="1384014" cy="1593725"/>
            </a:xfrm>
            <a:custGeom>
              <a:avLst/>
              <a:gdLst/>
              <a:ahLst/>
              <a:cxnLst/>
              <a:rect l="l" t="t" r="r" b="b"/>
              <a:pathLst>
                <a:path w="1384014" h="1593725">
                  <a:moveTo>
                    <a:pt x="0" y="0"/>
                  </a:moveTo>
                  <a:lnTo>
                    <a:pt x="1384014" y="0"/>
                  </a:lnTo>
                  <a:lnTo>
                    <a:pt x="1384014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4"/>
              <a:stretch>
                <a:fillRect t="-596" b="-596"/>
              </a:stretch>
            </a:blipFill>
          </p:spPr>
        </p:sp>
      </p:grpSp>
    </p:spTree>
  </p:cSld>
  <p:clrMapOvr>
    <a:masterClrMapping/>
  </p:clrMapOvr>
  <p:transition spd="slow" advTm="7188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1891</Words>
  <Application>Microsoft Office PowerPoint</Application>
  <PresentationFormat>Custom</PresentationFormat>
  <Paragraphs>320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Calibri</vt:lpstr>
      <vt:lpstr>Arimo</vt:lpstr>
      <vt:lpstr>Arimo Bold</vt:lpstr>
      <vt:lpstr>Arial</vt:lpstr>
      <vt:lpstr>Geist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Savi Vision — Company Profile</dc:title>
  <cp:lastModifiedBy>raj singh</cp:lastModifiedBy>
  <cp:revision>10</cp:revision>
  <dcterms:created xsi:type="dcterms:W3CDTF">2006-08-16T00:00:00Z</dcterms:created>
  <dcterms:modified xsi:type="dcterms:W3CDTF">2026-09-29T05:56:57Z</dcterms:modified>
  <dc:identifier>DAHVPO0htdg</dc:identifier>
</cp:coreProperties>
</file>